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16"/>
  </p:notesMasterIdLst>
  <p:sldIdLst>
    <p:sldId id="1212" r:id="rId5"/>
    <p:sldId id="2145706767" r:id="rId6"/>
    <p:sldId id="2145706771" r:id="rId7"/>
    <p:sldId id="2145706766" r:id="rId8"/>
    <p:sldId id="2145706758" r:id="rId9"/>
    <p:sldId id="1236" r:id="rId10"/>
    <p:sldId id="1237" r:id="rId11"/>
    <p:sldId id="1220" r:id="rId12"/>
    <p:sldId id="1171" r:id="rId13"/>
    <p:sldId id="1243" r:id="rId14"/>
    <p:sldId id="1245" r:id="rId1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E0574F-31CB-EE63-EA6D-B17A370EA4A2}" name="Eleanor Springer" initials="ES" userId="S::Eleanor.Springer@metrodynamics.co.uk::df07ee7f-def8-43d3-920e-3febd3431d66" providerId="AD"/>
  <p188:author id="{8422B674-17C4-E696-32C5-8743A9DB3BC2}" name="Patrick White" initials="PW" userId="S::patrick.white@metrodynamics.co.uk::ce30ebb5-c74d-4336-b2a8-8535643e3902" providerId="AD"/>
  <p188:author id="{D06912C9-EDA7-BA2E-55FD-B8619FA6C346}" name="James Gilmour" initials="JG" userId="S::James.Gilmour@metrodynamics.co.uk::ea9478b7-1de9-46e3-97d1-aa8e6d24671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FD6"/>
    <a:srgbClr val="EFC8EF"/>
    <a:srgbClr val="DDEAF6"/>
    <a:srgbClr val="7D3089"/>
    <a:srgbClr val="00B8F3"/>
    <a:srgbClr val="DF127C"/>
    <a:srgbClr val="D2C6D2"/>
    <a:srgbClr val="823A8E"/>
    <a:srgbClr val="F1571F"/>
    <a:srgbClr val="C5106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A906C9-FDE3-40E5-BFC2-8065415285DA}" v="2" dt="2023-08-09T12:22:26.094"/>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5558" tIns="47779" rIns="95558" bIns="47779" rtlCol="0"/>
          <a:lstStyle>
            <a:lvl1pPr algn="l">
              <a:defRPr sz="1300"/>
            </a:lvl1pPr>
          </a:lstStyle>
          <a:p>
            <a:endParaRPr lang="en-GB"/>
          </a:p>
        </p:txBody>
      </p:sp>
      <p:sp>
        <p:nvSpPr>
          <p:cNvPr id="3" name="Date Placeholder 2"/>
          <p:cNvSpPr>
            <a:spLocks noGrp="1"/>
          </p:cNvSpPr>
          <p:nvPr>
            <p:ph type="dt" idx="1"/>
          </p:nvPr>
        </p:nvSpPr>
        <p:spPr>
          <a:xfrm>
            <a:off x="3850443" y="1"/>
            <a:ext cx="2945659" cy="498056"/>
          </a:xfrm>
          <a:prstGeom prst="rect">
            <a:avLst/>
          </a:prstGeom>
        </p:spPr>
        <p:txBody>
          <a:bodyPr vert="horz" lIns="95558" tIns="47779" rIns="95558" bIns="47779" rtlCol="0"/>
          <a:lstStyle>
            <a:lvl1pPr algn="r">
              <a:defRPr sz="1300"/>
            </a:lvl1pPr>
          </a:lstStyle>
          <a:p>
            <a:fld id="{DBF6A686-A7E5-4075-B0B1-2E67D0ABAAEC}" type="datetimeFigureOut">
              <a:rPr lang="en-GB" smtClean="0"/>
              <a:t>30/10/2023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5558" tIns="47779" rIns="95558" bIns="47779" rtlCol="0" anchor="ctr"/>
          <a:lstStyle/>
          <a:p>
            <a:endParaRPr lang="en-GB"/>
          </a:p>
        </p:txBody>
      </p:sp>
      <p:sp>
        <p:nvSpPr>
          <p:cNvPr id="5" name="Notes Placeholder 4"/>
          <p:cNvSpPr>
            <a:spLocks noGrp="1"/>
          </p:cNvSpPr>
          <p:nvPr>
            <p:ph type="body" sz="quarter" idx="3"/>
          </p:nvPr>
        </p:nvSpPr>
        <p:spPr>
          <a:xfrm>
            <a:off x="679768" y="4777194"/>
            <a:ext cx="5438140" cy="3908615"/>
          </a:xfrm>
          <a:prstGeom prst="rect">
            <a:avLst/>
          </a:prstGeom>
        </p:spPr>
        <p:txBody>
          <a:bodyPr vert="horz" lIns="95558" tIns="47779" rIns="95558" bIns="477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5"/>
            <a:ext cx="2945659" cy="498055"/>
          </a:xfrm>
          <a:prstGeom prst="rect">
            <a:avLst/>
          </a:prstGeom>
        </p:spPr>
        <p:txBody>
          <a:bodyPr vert="horz" lIns="95558" tIns="47779" rIns="95558" bIns="47779" rtlCol="0" anchor="b"/>
          <a:lstStyle>
            <a:lvl1pPr algn="l">
              <a:defRPr sz="1300"/>
            </a:lvl1pPr>
          </a:lstStyle>
          <a:p>
            <a:endParaRPr lang="en-GB"/>
          </a:p>
        </p:txBody>
      </p:sp>
      <p:sp>
        <p:nvSpPr>
          <p:cNvPr id="7" name="Slide Number Placeholder 6"/>
          <p:cNvSpPr>
            <a:spLocks noGrp="1"/>
          </p:cNvSpPr>
          <p:nvPr>
            <p:ph type="sldNum" sz="quarter" idx="5"/>
          </p:nvPr>
        </p:nvSpPr>
        <p:spPr>
          <a:xfrm>
            <a:off x="3850443" y="9428585"/>
            <a:ext cx="2945659" cy="498055"/>
          </a:xfrm>
          <a:prstGeom prst="rect">
            <a:avLst/>
          </a:prstGeom>
        </p:spPr>
        <p:txBody>
          <a:bodyPr vert="horz" lIns="95558" tIns="47779" rIns="95558" bIns="47779" rtlCol="0" anchor="b"/>
          <a:lstStyle>
            <a:lvl1pPr algn="r">
              <a:defRPr sz="1300"/>
            </a:lvl1pPr>
          </a:lstStyle>
          <a:p>
            <a:fld id="{822D00C6-D0BB-4C57-B93C-0BDCE283648B}" type="slidenum">
              <a:rPr lang="en-GB" smtClean="0"/>
              <a:t>‹#›</a:t>
            </a:fld>
            <a:endParaRPr lang="en-GB"/>
          </a:p>
        </p:txBody>
      </p:sp>
    </p:spTree>
    <p:extLst>
      <p:ext uri="{BB962C8B-B14F-4D97-AF65-F5344CB8AC3E}">
        <p14:creationId xmlns:p14="http://schemas.microsoft.com/office/powerpoint/2010/main" val="3495673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2D00C6-D0BB-4C57-B93C-0BDCE283648B}" type="slidenum">
              <a:rPr lang="en-GB" smtClean="0"/>
              <a:t>1</a:t>
            </a:fld>
            <a:endParaRPr lang="en-GB"/>
          </a:p>
        </p:txBody>
      </p:sp>
    </p:spTree>
    <p:extLst>
      <p:ext uri="{BB962C8B-B14F-4D97-AF65-F5344CB8AC3E}">
        <p14:creationId xmlns:p14="http://schemas.microsoft.com/office/powerpoint/2010/main" val="68793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0"/>
              </a:spcBef>
              <a:defRPr/>
            </a:pPr>
            <a:endParaRPr lang="en-GB" sz="1200" dirty="0">
              <a:latin typeface="Arial Nova Light" panose="020B0304020202020204" pitchFamily="34" charset="0"/>
            </a:endParaRPr>
          </a:p>
        </p:txBody>
      </p:sp>
    </p:spTree>
    <p:extLst>
      <p:ext uri="{BB962C8B-B14F-4D97-AF65-F5344CB8AC3E}">
        <p14:creationId xmlns:p14="http://schemas.microsoft.com/office/powerpoint/2010/main" val="1228042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0"/>
              </a:spcBef>
              <a:defRPr/>
            </a:pPr>
            <a:endParaRPr lang="en-GB" sz="1200" dirty="0">
              <a:latin typeface="Arial Nova Light" panose="020B0304020202020204" pitchFamily="34" charset="0"/>
            </a:endParaRPr>
          </a:p>
        </p:txBody>
      </p:sp>
    </p:spTree>
    <p:extLst>
      <p:ext uri="{BB962C8B-B14F-4D97-AF65-F5344CB8AC3E}">
        <p14:creationId xmlns:p14="http://schemas.microsoft.com/office/powerpoint/2010/main" val="4220390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0"/>
              </a:spcBef>
              <a:defRPr/>
            </a:pPr>
            <a:endParaRPr lang="en-GB" sz="1200" dirty="0">
              <a:latin typeface="Arial Nova Light" panose="020B0304020202020204" pitchFamily="34" charset="0"/>
            </a:endParaRPr>
          </a:p>
        </p:txBody>
      </p:sp>
    </p:spTree>
    <p:extLst>
      <p:ext uri="{BB962C8B-B14F-4D97-AF65-F5344CB8AC3E}">
        <p14:creationId xmlns:p14="http://schemas.microsoft.com/office/powerpoint/2010/main" val="1943562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0"/>
              </a:spcBef>
              <a:defRPr/>
            </a:pPr>
            <a:endParaRPr lang="en-GB" sz="1200" dirty="0">
              <a:latin typeface="Arial Nova Light" panose="020B0304020202020204" pitchFamily="34" charset="0"/>
            </a:endParaRPr>
          </a:p>
        </p:txBody>
      </p:sp>
    </p:spTree>
    <p:extLst>
      <p:ext uri="{BB962C8B-B14F-4D97-AF65-F5344CB8AC3E}">
        <p14:creationId xmlns:p14="http://schemas.microsoft.com/office/powerpoint/2010/main" val="4194052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2D00C6-D0BB-4C57-B93C-0BDCE283648B}" type="slidenum">
              <a:rPr lang="en-GB" smtClean="0"/>
              <a:t>9</a:t>
            </a:fld>
            <a:endParaRPr lang="en-GB"/>
          </a:p>
        </p:txBody>
      </p:sp>
    </p:spTree>
    <p:extLst>
      <p:ext uri="{BB962C8B-B14F-4D97-AF65-F5344CB8AC3E}">
        <p14:creationId xmlns:p14="http://schemas.microsoft.com/office/powerpoint/2010/main" val="35194849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00D964-CD96-3565-DAC4-38CD919A2959}"/>
              </a:ext>
            </a:extLst>
          </p:cNvPr>
          <p:cNvSpPr/>
          <p:nvPr userDrawn="1"/>
        </p:nvSpPr>
        <p:spPr>
          <a:xfrm>
            <a:off x="-1" y="-1"/>
            <a:ext cx="12192000" cy="390200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p:cNvSpPr>
            <a:spLocks noGrp="1"/>
          </p:cNvSpPr>
          <p:nvPr>
            <p:ph type="ctrTitle"/>
          </p:nvPr>
        </p:nvSpPr>
        <p:spPr>
          <a:xfrm>
            <a:off x="636801" y="1748416"/>
            <a:ext cx="6995441" cy="1470025"/>
          </a:xfrm>
        </p:spPr>
        <p:txBody>
          <a:bodyPr>
            <a:normAutofit/>
          </a:bodyPr>
          <a:lstStyle>
            <a:lvl1pPr algn="l">
              <a:defRPr sz="2800" b="1">
                <a:solidFill>
                  <a:schemeClr val="bg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643709" y="3260576"/>
            <a:ext cx="6958927" cy="1752600"/>
          </a:xfrm>
        </p:spPr>
        <p:txBody>
          <a:bodyPr>
            <a:normAutofit/>
          </a:bodyPr>
          <a:lstStyle>
            <a:lvl1pPr marL="0" indent="0" algn="l">
              <a:buNone/>
              <a:defRPr sz="1600">
                <a:solidFill>
                  <a:schemeClr val="accent2">
                    <a:lumMod val="20000"/>
                    <a:lumOff val="80000"/>
                  </a:schemeClr>
                </a:solidFill>
                <a:latin typeface="Arial Nova" pitchFamily="34" charset="0"/>
              </a:defRPr>
            </a:lvl1pPr>
            <a:lvl2pPr marL="292213" indent="0" algn="ctr">
              <a:buNone/>
              <a:defRPr>
                <a:solidFill>
                  <a:schemeClr val="tx1">
                    <a:tint val="75000"/>
                  </a:schemeClr>
                </a:solidFill>
              </a:defRPr>
            </a:lvl2pPr>
            <a:lvl3pPr marL="584425" indent="0" algn="ctr">
              <a:buNone/>
              <a:defRPr>
                <a:solidFill>
                  <a:schemeClr val="tx1">
                    <a:tint val="75000"/>
                  </a:schemeClr>
                </a:solidFill>
              </a:defRPr>
            </a:lvl3pPr>
            <a:lvl4pPr marL="876637" indent="0" algn="ctr">
              <a:buNone/>
              <a:defRPr>
                <a:solidFill>
                  <a:schemeClr val="tx1">
                    <a:tint val="75000"/>
                  </a:schemeClr>
                </a:solidFill>
              </a:defRPr>
            </a:lvl4pPr>
            <a:lvl5pPr marL="1168848" indent="0" algn="ctr">
              <a:buNone/>
              <a:defRPr>
                <a:solidFill>
                  <a:schemeClr val="tx1">
                    <a:tint val="75000"/>
                  </a:schemeClr>
                </a:solidFill>
              </a:defRPr>
            </a:lvl5pPr>
            <a:lvl6pPr marL="1461061" indent="0" algn="ctr">
              <a:buNone/>
              <a:defRPr>
                <a:solidFill>
                  <a:schemeClr val="tx1">
                    <a:tint val="75000"/>
                  </a:schemeClr>
                </a:solidFill>
              </a:defRPr>
            </a:lvl6pPr>
            <a:lvl7pPr marL="1753272" indent="0" algn="ctr">
              <a:buNone/>
              <a:defRPr>
                <a:solidFill>
                  <a:schemeClr val="tx1">
                    <a:tint val="75000"/>
                  </a:schemeClr>
                </a:solidFill>
              </a:defRPr>
            </a:lvl7pPr>
            <a:lvl8pPr marL="2045485" indent="0" algn="ctr">
              <a:buNone/>
              <a:defRPr>
                <a:solidFill>
                  <a:schemeClr val="tx1">
                    <a:tint val="75000"/>
                  </a:schemeClr>
                </a:solidFill>
              </a:defRPr>
            </a:lvl8pPr>
            <a:lvl9pPr marL="2337697" indent="0" algn="ctr">
              <a:buNone/>
              <a:defRPr>
                <a:solidFill>
                  <a:schemeClr val="tx1">
                    <a:tint val="75000"/>
                  </a:schemeClr>
                </a:solidFill>
              </a:defRPr>
            </a:lvl9pPr>
          </a:lstStyle>
          <a:p>
            <a:r>
              <a:rPr lang="en-US"/>
              <a:t>Click to edit Master subtitle style</a:t>
            </a:r>
            <a:endParaRPr lang="en-GB"/>
          </a:p>
        </p:txBody>
      </p:sp>
      <p:grpSp>
        <p:nvGrpSpPr>
          <p:cNvPr id="5" name="Group 4">
            <a:extLst>
              <a:ext uri="{FF2B5EF4-FFF2-40B4-BE49-F238E27FC236}">
                <a16:creationId xmlns:a16="http://schemas.microsoft.com/office/drawing/2014/main" id="{2E9F5AE3-DD4B-1F66-5710-EEE76A6C9EA3}"/>
              </a:ext>
            </a:extLst>
          </p:cNvPr>
          <p:cNvGrpSpPr/>
          <p:nvPr userDrawn="1"/>
        </p:nvGrpSpPr>
        <p:grpSpPr>
          <a:xfrm>
            <a:off x="8313469" y="6205192"/>
            <a:ext cx="3685961" cy="682625"/>
            <a:chOff x="6762964" y="6161086"/>
            <a:chExt cx="3685961" cy="682625"/>
          </a:xfrm>
        </p:grpSpPr>
        <p:pic>
          <p:nvPicPr>
            <p:cNvPr id="6" name="Picture 2">
              <a:extLst>
                <a:ext uri="{FF2B5EF4-FFF2-40B4-BE49-F238E27FC236}">
                  <a16:creationId xmlns:a16="http://schemas.microsoft.com/office/drawing/2014/main" id="{5EDD44BB-B0D8-33EE-E317-665F2C2F79A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62964" y="6161086"/>
              <a:ext cx="1228725" cy="6826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6930BE31-F910-080F-A9AE-9A46D1F069BA}"/>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7484" t="31341" r="8701" b="28611"/>
            <a:stretch/>
          </p:blipFill>
          <p:spPr bwMode="auto">
            <a:xfrm>
              <a:off x="9172575" y="6322170"/>
              <a:ext cx="1276350" cy="3604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1429E7A6-306E-3AFE-80ED-EEB3D0D5587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125038" y="6322170"/>
              <a:ext cx="914188" cy="3604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5735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div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00D964-CD96-3565-DAC4-38CD919A2959}"/>
              </a:ext>
            </a:extLst>
          </p:cNvPr>
          <p:cNvSpPr/>
          <p:nvPr userDrawn="1"/>
        </p:nvSpPr>
        <p:spPr>
          <a:xfrm>
            <a:off x="-1" y="-1"/>
            <a:ext cx="12192000" cy="3902007"/>
          </a:xfrm>
          <a:prstGeom prst="rect">
            <a:avLst/>
          </a:prstGeom>
          <a:solidFill>
            <a:schemeClr val="accent1">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p:cNvSpPr>
            <a:spLocks noGrp="1"/>
          </p:cNvSpPr>
          <p:nvPr>
            <p:ph type="ctrTitle"/>
          </p:nvPr>
        </p:nvSpPr>
        <p:spPr>
          <a:xfrm>
            <a:off x="636801" y="1748416"/>
            <a:ext cx="6995441" cy="1470025"/>
          </a:xfrm>
        </p:spPr>
        <p:txBody>
          <a:bodyPr>
            <a:normAutofit/>
          </a:bodyPr>
          <a:lstStyle>
            <a:lvl1pPr algn="l">
              <a:defRPr sz="2800" b="1">
                <a:solidFill>
                  <a:schemeClr val="bg1">
                    <a:lumMod val="95000"/>
                  </a:schemeClr>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643709" y="3260576"/>
            <a:ext cx="6958927" cy="1752600"/>
          </a:xfrm>
        </p:spPr>
        <p:txBody>
          <a:bodyPr>
            <a:normAutofit/>
          </a:bodyPr>
          <a:lstStyle>
            <a:lvl1pPr marL="0" indent="0" algn="l">
              <a:buNone/>
              <a:defRPr sz="1600">
                <a:solidFill>
                  <a:schemeClr val="bg1">
                    <a:lumMod val="85000"/>
                  </a:schemeClr>
                </a:solidFill>
                <a:latin typeface="Arial Nova" pitchFamily="34" charset="0"/>
              </a:defRPr>
            </a:lvl1pPr>
            <a:lvl2pPr marL="292213" indent="0" algn="ctr">
              <a:buNone/>
              <a:defRPr>
                <a:solidFill>
                  <a:schemeClr val="tx1">
                    <a:tint val="75000"/>
                  </a:schemeClr>
                </a:solidFill>
              </a:defRPr>
            </a:lvl2pPr>
            <a:lvl3pPr marL="584425" indent="0" algn="ctr">
              <a:buNone/>
              <a:defRPr>
                <a:solidFill>
                  <a:schemeClr val="tx1">
                    <a:tint val="75000"/>
                  </a:schemeClr>
                </a:solidFill>
              </a:defRPr>
            </a:lvl3pPr>
            <a:lvl4pPr marL="876637" indent="0" algn="ctr">
              <a:buNone/>
              <a:defRPr>
                <a:solidFill>
                  <a:schemeClr val="tx1">
                    <a:tint val="75000"/>
                  </a:schemeClr>
                </a:solidFill>
              </a:defRPr>
            </a:lvl4pPr>
            <a:lvl5pPr marL="1168848" indent="0" algn="ctr">
              <a:buNone/>
              <a:defRPr>
                <a:solidFill>
                  <a:schemeClr val="tx1">
                    <a:tint val="75000"/>
                  </a:schemeClr>
                </a:solidFill>
              </a:defRPr>
            </a:lvl5pPr>
            <a:lvl6pPr marL="1461061" indent="0" algn="ctr">
              <a:buNone/>
              <a:defRPr>
                <a:solidFill>
                  <a:schemeClr val="tx1">
                    <a:tint val="75000"/>
                  </a:schemeClr>
                </a:solidFill>
              </a:defRPr>
            </a:lvl6pPr>
            <a:lvl7pPr marL="1753272" indent="0" algn="ctr">
              <a:buNone/>
              <a:defRPr>
                <a:solidFill>
                  <a:schemeClr val="tx1">
                    <a:tint val="75000"/>
                  </a:schemeClr>
                </a:solidFill>
              </a:defRPr>
            </a:lvl7pPr>
            <a:lvl8pPr marL="2045485" indent="0" algn="ctr">
              <a:buNone/>
              <a:defRPr>
                <a:solidFill>
                  <a:schemeClr val="tx1">
                    <a:tint val="75000"/>
                  </a:schemeClr>
                </a:solidFill>
              </a:defRPr>
            </a:lvl8pPr>
            <a:lvl9pPr marL="2337697" indent="0" algn="ctr">
              <a:buNone/>
              <a:defRPr>
                <a:solidFill>
                  <a:schemeClr val="tx1">
                    <a:tint val="75000"/>
                  </a:schemeClr>
                </a:solidFill>
              </a:defRPr>
            </a:lvl9pPr>
          </a:lstStyle>
          <a:p>
            <a:r>
              <a:rPr lang="en-US"/>
              <a:t>Click to edit Master subtitle style</a:t>
            </a:r>
            <a:endParaRPr lang="en-GB"/>
          </a:p>
        </p:txBody>
      </p:sp>
      <p:grpSp>
        <p:nvGrpSpPr>
          <p:cNvPr id="5" name="Group 4">
            <a:extLst>
              <a:ext uri="{FF2B5EF4-FFF2-40B4-BE49-F238E27FC236}">
                <a16:creationId xmlns:a16="http://schemas.microsoft.com/office/drawing/2014/main" id="{E71946BA-EBB6-EF3A-770E-6BE4E1E94475}"/>
              </a:ext>
            </a:extLst>
          </p:cNvPr>
          <p:cNvGrpSpPr/>
          <p:nvPr userDrawn="1"/>
        </p:nvGrpSpPr>
        <p:grpSpPr>
          <a:xfrm>
            <a:off x="8313469" y="6205192"/>
            <a:ext cx="3685961" cy="682625"/>
            <a:chOff x="6762964" y="6161086"/>
            <a:chExt cx="3685961" cy="682625"/>
          </a:xfrm>
        </p:grpSpPr>
        <p:pic>
          <p:nvPicPr>
            <p:cNvPr id="6" name="Picture 2">
              <a:extLst>
                <a:ext uri="{FF2B5EF4-FFF2-40B4-BE49-F238E27FC236}">
                  <a16:creationId xmlns:a16="http://schemas.microsoft.com/office/drawing/2014/main" id="{45F7DF05-B363-EFEF-BEFB-3571719754C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62964" y="6161086"/>
              <a:ext cx="1228725" cy="6826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76452477-A11E-40B6-3DC5-11D6F4328495}"/>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7484" t="31341" r="8701" b="28611"/>
            <a:stretch/>
          </p:blipFill>
          <p:spPr bwMode="auto">
            <a:xfrm>
              <a:off x="9172575" y="6322170"/>
              <a:ext cx="1276350" cy="3604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39F376F1-64CC-774A-6965-31B5E440130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125038" y="6322170"/>
              <a:ext cx="914188" cy="3604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0721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963967"/>
          </a:xfrm>
        </p:spPr>
        <p:txBody>
          <a:bodyPr>
            <a:normAutofit/>
          </a:bodyPr>
          <a:lstStyle>
            <a:lvl1pPr>
              <a:defRPr sz="2000"/>
            </a:lvl1pPr>
          </a:lstStyle>
          <a:p>
            <a:r>
              <a:rPr lang="en-US"/>
              <a:t>Click to edit Master title style</a:t>
            </a:r>
            <a:endParaRPr lang="en-GB"/>
          </a:p>
        </p:txBody>
      </p:sp>
      <p:sp>
        <p:nvSpPr>
          <p:cNvPr id="3" name="Content Placeholder 2"/>
          <p:cNvSpPr>
            <a:spLocks noGrp="1"/>
          </p:cNvSpPr>
          <p:nvPr>
            <p:ph idx="1"/>
          </p:nvPr>
        </p:nvSpPr>
        <p:spPr>
          <a:xfrm>
            <a:off x="609600" y="1412777"/>
            <a:ext cx="10972800" cy="470862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5" name="Group 4">
            <a:extLst>
              <a:ext uri="{FF2B5EF4-FFF2-40B4-BE49-F238E27FC236}">
                <a16:creationId xmlns:a16="http://schemas.microsoft.com/office/drawing/2014/main" id="{B5AC3F79-367B-0F49-6FF1-BA390248F3E2}"/>
              </a:ext>
            </a:extLst>
          </p:cNvPr>
          <p:cNvGrpSpPr/>
          <p:nvPr userDrawn="1"/>
        </p:nvGrpSpPr>
        <p:grpSpPr>
          <a:xfrm>
            <a:off x="8313469" y="6205192"/>
            <a:ext cx="3685961" cy="682625"/>
            <a:chOff x="6762964" y="6161086"/>
            <a:chExt cx="3685961" cy="682625"/>
          </a:xfrm>
        </p:grpSpPr>
        <p:pic>
          <p:nvPicPr>
            <p:cNvPr id="6" name="Picture 2">
              <a:extLst>
                <a:ext uri="{FF2B5EF4-FFF2-40B4-BE49-F238E27FC236}">
                  <a16:creationId xmlns:a16="http://schemas.microsoft.com/office/drawing/2014/main" id="{31AD9827-D0ED-D4C6-3330-B5423127426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62964" y="6161086"/>
              <a:ext cx="1228725" cy="6826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E76A010A-3DB2-1902-2703-4E7637EBB314}"/>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7484" t="31341" r="8701" b="28611"/>
            <a:stretch/>
          </p:blipFill>
          <p:spPr bwMode="auto">
            <a:xfrm>
              <a:off x="9172575" y="6322170"/>
              <a:ext cx="1276350" cy="3604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A2D2847F-BB11-1C4C-9607-032DB1F373D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125038" y="6322170"/>
              <a:ext cx="914188" cy="3604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7698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963967"/>
          </a:xfrm>
        </p:spPr>
        <p:txBody>
          <a:bodyPr>
            <a:normAutofit/>
          </a:bodyPr>
          <a:lstStyle>
            <a:lvl1pPr>
              <a:defRPr sz="2000"/>
            </a:lvl1pPr>
          </a:lstStyle>
          <a:p>
            <a:r>
              <a:rPr lang="en-US"/>
              <a:t>Click to edit Master title style</a:t>
            </a:r>
            <a:endParaRPr lang="en-GB"/>
          </a:p>
        </p:txBody>
      </p:sp>
      <p:sp>
        <p:nvSpPr>
          <p:cNvPr id="3" name="Content Placeholder 2"/>
          <p:cNvSpPr>
            <a:spLocks noGrp="1"/>
          </p:cNvSpPr>
          <p:nvPr>
            <p:ph idx="1"/>
          </p:nvPr>
        </p:nvSpPr>
        <p:spPr>
          <a:xfrm>
            <a:off x="609600" y="1412777"/>
            <a:ext cx="5334000" cy="470862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2">
            <a:extLst>
              <a:ext uri="{FF2B5EF4-FFF2-40B4-BE49-F238E27FC236}">
                <a16:creationId xmlns:a16="http://schemas.microsoft.com/office/drawing/2014/main" id="{8DDAE108-D32F-C823-00B8-736BF6FAD91D}"/>
              </a:ext>
            </a:extLst>
          </p:cNvPr>
          <p:cNvSpPr>
            <a:spLocks noGrp="1"/>
          </p:cNvSpPr>
          <p:nvPr>
            <p:ph idx="10"/>
          </p:nvPr>
        </p:nvSpPr>
        <p:spPr>
          <a:xfrm>
            <a:off x="6248400" y="1412777"/>
            <a:ext cx="5334000" cy="470862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4" name="Group 3">
            <a:extLst>
              <a:ext uri="{FF2B5EF4-FFF2-40B4-BE49-F238E27FC236}">
                <a16:creationId xmlns:a16="http://schemas.microsoft.com/office/drawing/2014/main" id="{4BE0C198-E9AA-D16C-24FB-83AB292F8231}"/>
              </a:ext>
            </a:extLst>
          </p:cNvPr>
          <p:cNvGrpSpPr/>
          <p:nvPr userDrawn="1"/>
        </p:nvGrpSpPr>
        <p:grpSpPr>
          <a:xfrm>
            <a:off x="8313469" y="6205192"/>
            <a:ext cx="3685961" cy="682625"/>
            <a:chOff x="6762964" y="6161086"/>
            <a:chExt cx="3685961" cy="682625"/>
          </a:xfrm>
        </p:grpSpPr>
        <p:pic>
          <p:nvPicPr>
            <p:cNvPr id="5" name="Picture 2">
              <a:extLst>
                <a:ext uri="{FF2B5EF4-FFF2-40B4-BE49-F238E27FC236}">
                  <a16:creationId xmlns:a16="http://schemas.microsoft.com/office/drawing/2014/main" id="{24F206FB-9C67-FE7A-BB1A-B076101C8FC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62964" y="6161086"/>
              <a:ext cx="1228725" cy="6826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3015CE96-AED1-8917-2A15-273A4518665B}"/>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7484" t="31341" r="8701" b="28611"/>
            <a:stretch/>
          </p:blipFill>
          <p:spPr bwMode="auto">
            <a:xfrm>
              <a:off x="9172575" y="6322170"/>
              <a:ext cx="1276350" cy="3604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046AD630-C22E-44E8-83C3-40EF7F86A2D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125038" y="6322170"/>
              <a:ext cx="914188" cy="3604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1804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3886200" cy="963967"/>
          </a:xfrm>
        </p:spPr>
        <p:txBody>
          <a:bodyPr>
            <a:normAutofit/>
          </a:bodyPr>
          <a:lstStyle>
            <a:lvl1pPr>
              <a:defRPr sz="2000"/>
            </a:lvl1pPr>
          </a:lstStyle>
          <a:p>
            <a:r>
              <a:rPr lang="en-US"/>
              <a:t>Click to edit Master title style</a:t>
            </a:r>
            <a:endParaRPr lang="en-GB"/>
          </a:p>
        </p:txBody>
      </p:sp>
      <p:sp>
        <p:nvSpPr>
          <p:cNvPr id="3" name="Content Placeholder 2"/>
          <p:cNvSpPr>
            <a:spLocks noGrp="1"/>
          </p:cNvSpPr>
          <p:nvPr>
            <p:ph idx="1"/>
          </p:nvPr>
        </p:nvSpPr>
        <p:spPr>
          <a:xfrm>
            <a:off x="609600" y="1412777"/>
            <a:ext cx="3886200" cy="470862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2">
            <a:extLst>
              <a:ext uri="{FF2B5EF4-FFF2-40B4-BE49-F238E27FC236}">
                <a16:creationId xmlns:a16="http://schemas.microsoft.com/office/drawing/2014/main" id="{8DDAE108-D32F-C823-00B8-736BF6FAD91D}"/>
              </a:ext>
            </a:extLst>
          </p:cNvPr>
          <p:cNvSpPr>
            <a:spLocks noGrp="1"/>
          </p:cNvSpPr>
          <p:nvPr>
            <p:ph idx="10"/>
          </p:nvPr>
        </p:nvSpPr>
        <p:spPr>
          <a:xfrm>
            <a:off x="4711700" y="304801"/>
            <a:ext cx="6870700" cy="581659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4" name="Group 3">
            <a:extLst>
              <a:ext uri="{FF2B5EF4-FFF2-40B4-BE49-F238E27FC236}">
                <a16:creationId xmlns:a16="http://schemas.microsoft.com/office/drawing/2014/main" id="{1B918CAE-F594-7E08-6555-6A5D57D90961}"/>
              </a:ext>
            </a:extLst>
          </p:cNvPr>
          <p:cNvGrpSpPr/>
          <p:nvPr userDrawn="1"/>
        </p:nvGrpSpPr>
        <p:grpSpPr>
          <a:xfrm>
            <a:off x="8313469" y="6205192"/>
            <a:ext cx="3685961" cy="682625"/>
            <a:chOff x="6762964" y="6161086"/>
            <a:chExt cx="3685961" cy="682625"/>
          </a:xfrm>
        </p:grpSpPr>
        <p:pic>
          <p:nvPicPr>
            <p:cNvPr id="5" name="Picture 2">
              <a:extLst>
                <a:ext uri="{FF2B5EF4-FFF2-40B4-BE49-F238E27FC236}">
                  <a16:creationId xmlns:a16="http://schemas.microsoft.com/office/drawing/2014/main" id="{A0EA7D7F-2E51-1245-5916-53E468C60A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62964" y="6161086"/>
              <a:ext cx="1228725" cy="6826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B264D331-6BD7-9A16-E94C-F7B1E171CC61}"/>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7484" t="31341" r="8701" b="28611"/>
            <a:stretch/>
          </p:blipFill>
          <p:spPr bwMode="auto">
            <a:xfrm>
              <a:off x="9172575" y="6322170"/>
              <a:ext cx="1276350" cy="3604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96EF0894-D5E3-1548-9C75-79A3599394C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125038" y="6322170"/>
              <a:ext cx="914188" cy="3604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2671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963967"/>
          </a:xfrm>
        </p:spPr>
        <p:txBody>
          <a:bodyPr>
            <a:normAutofit/>
          </a:bodyPr>
          <a:lstStyle>
            <a:lvl1pPr>
              <a:defRPr sz="2000"/>
            </a:lvl1pPr>
          </a:lstStyle>
          <a:p>
            <a:r>
              <a:rPr lang="en-US"/>
              <a:t>Click to edit Master title style</a:t>
            </a:r>
            <a:endParaRPr lang="en-GB"/>
          </a:p>
        </p:txBody>
      </p:sp>
      <p:grpSp>
        <p:nvGrpSpPr>
          <p:cNvPr id="3" name="Group 2">
            <a:extLst>
              <a:ext uri="{FF2B5EF4-FFF2-40B4-BE49-F238E27FC236}">
                <a16:creationId xmlns:a16="http://schemas.microsoft.com/office/drawing/2014/main" id="{8496BB3E-26A2-21D3-6236-0B2D70FB0DA4}"/>
              </a:ext>
            </a:extLst>
          </p:cNvPr>
          <p:cNvGrpSpPr/>
          <p:nvPr userDrawn="1"/>
        </p:nvGrpSpPr>
        <p:grpSpPr>
          <a:xfrm>
            <a:off x="8313469" y="6205192"/>
            <a:ext cx="3685961" cy="682625"/>
            <a:chOff x="6762964" y="6161086"/>
            <a:chExt cx="3685961" cy="682625"/>
          </a:xfrm>
        </p:grpSpPr>
        <p:pic>
          <p:nvPicPr>
            <p:cNvPr id="4" name="Picture 2">
              <a:extLst>
                <a:ext uri="{FF2B5EF4-FFF2-40B4-BE49-F238E27FC236}">
                  <a16:creationId xmlns:a16="http://schemas.microsoft.com/office/drawing/2014/main" id="{8DC432A0-E1F2-567F-0A59-D6E9C4EC257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62964" y="6161086"/>
              <a:ext cx="1228725" cy="6826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EE68D870-FEC4-1C23-3197-CF12140F6790}"/>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7484" t="31341" r="8701" b="28611"/>
            <a:stretch/>
          </p:blipFill>
          <p:spPr bwMode="auto">
            <a:xfrm>
              <a:off x="9172575" y="6322170"/>
              <a:ext cx="1276350" cy="3604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EB5A4218-1157-88E6-64EF-FC5E9E146BD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125038" y="6322170"/>
              <a:ext cx="914188" cy="3604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8378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5379C18-FC39-4604-997E-73387F50ED07}"/>
              </a:ext>
            </a:extLst>
          </p:cNvPr>
          <p:cNvSpPr>
            <a:spLocks noGrp="1"/>
          </p:cNvSpPr>
          <p:nvPr>
            <p:ph type="pic" sz="quarter" idx="10"/>
          </p:nvPr>
        </p:nvSpPr>
        <p:spPr>
          <a:xfrm>
            <a:off x="755383" y="463742"/>
            <a:ext cx="3360000" cy="2429088"/>
          </a:xfrm>
        </p:spPr>
        <p:txBody>
          <a:bodyPr/>
          <a:lstStyle/>
          <a:p>
            <a:endParaRPr lang="en-GB"/>
          </a:p>
        </p:txBody>
      </p:sp>
      <p:sp>
        <p:nvSpPr>
          <p:cNvPr id="17" name="Picture Placeholder 5">
            <a:extLst>
              <a:ext uri="{FF2B5EF4-FFF2-40B4-BE49-F238E27FC236}">
                <a16:creationId xmlns:a16="http://schemas.microsoft.com/office/drawing/2014/main" id="{813A9D27-06ED-452C-9FA3-EF444D6BDCB2}"/>
              </a:ext>
            </a:extLst>
          </p:cNvPr>
          <p:cNvSpPr>
            <a:spLocks noGrp="1"/>
          </p:cNvSpPr>
          <p:nvPr>
            <p:ph type="pic" sz="quarter" idx="13"/>
          </p:nvPr>
        </p:nvSpPr>
        <p:spPr>
          <a:xfrm>
            <a:off x="6195747" y="3082251"/>
            <a:ext cx="5215816" cy="2429088"/>
          </a:xfrm>
        </p:spPr>
        <p:txBody>
          <a:bodyPr/>
          <a:lstStyle/>
          <a:p>
            <a:endParaRPr lang="en-GB"/>
          </a:p>
        </p:txBody>
      </p:sp>
      <p:sp>
        <p:nvSpPr>
          <p:cNvPr id="18" name="Picture Placeholder 5">
            <a:extLst>
              <a:ext uri="{FF2B5EF4-FFF2-40B4-BE49-F238E27FC236}">
                <a16:creationId xmlns:a16="http://schemas.microsoft.com/office/drawing/2014/main" id="{313FE8BD-9E38-42A9-A775-45D997EF0219}"/>
              </a:ext>
            </a:extLst>
          </p:cNvPr>
          <p:cNvSpPr>
            <a:spLocks noGrp="1"/>
          </p:cNvSpPr>
          <p:nvPr>
            <p:ph type="pic" sz="quarter" idx="14"/>
          </p:nvPr>
        </p:nvSpPr>
        <p:spPr>
          <a:xfrm>
            <a:off x="4416000" y="464392"/>
            <a:ext cx="3360000" cy="2429088"/>
          </a:xfrm>
        </p:spPr>
        <p:txBody>
          <a:bodyPr/>
          <a:lstStyle/>
          <a:p>
            <a:endParaRPr lang="en-GB"/>
          </a:p>
        </p:txBody>
      </p:sp>
      <p:sp>
        <p:nvSpPr>
          <p:cNvPr id="19" name="Picture Placeholder 5">
            <a:extLst>
              <a:ext uri="{FF2B5EF4-FFF2-40B4-BE49-F238E27FC236}">
                <a16:creationId xmlns:a16="http://schemas.microsoft.com/office/drawing/2014/main" id="{604277C3-4315-4804-B3B9-A24E0AC1BDAF}"/>
              </a:ext>
            </a:extLst>
          </p:cNvPr>
          <p:cNvSpPr>
            <a:spLocks noGrp="1"/>
          </p:cNvSpPr>
          <p:nvPr>
            <p:ph type="pic" sz="quarter" idx="15"/>
          </p:nvPr>
        </p:nvSpPr>
        <p:spPr>
          <a:xfrm>
            <a:off x="8051561" y="463742"/>
            <a:ext cx="3360000" cy="2429088"/>
          </a:xfrm>
        </p:spPr>
        <p:txBody>
          <a:bodyPr/>
          <a:lstStyle/>
          <a:p>
            <a:endParaRPr lang="en-GB"/>
          </a:p>
        </p:txBody>
      </p:sp>
      <p:sp>
        <p:nvSpPr>
          <p:cNvPr id="20" name="Picture Placeholder 5">
            <a:extLst>
              <a:ext uri="{FF2B5EF4-FFF2-40B4-BE49-F238E27FC236}">
                <a16:creationId xmlns:a16="http://schemas.microsoft.com/office/drawing/2014/main" id="{45ABC7F6-6168-4B58-A831-3133906741E7}"/>
              </a:ext>
            </a:extLst>
          </p:cNvPr>
          <p:cNvSpPr>
            <a:spLocks noGrp="1"/>
          </p:cNvSpPr>
          <p:nvPr>
            <p:ph type="pic" sz="quarter" idx="16"/>
          </p:nvPr>
        </p:nvSpPr>
        <p:spPr>
          <a:xfrm>
            <a:off x="709224" y="3082251"/>
            <a:ext cx="5215816" cy="2429088"/>
          </a:xfrm>
        </p:spPr>
        <p:txBody>
          <a:bodyPr/>
          <a:lstStyle/>
          <a:p>
            <a:endParaRPr lang="en-GB"/>
          </a:p>
        </p:txBody>
      </p:sp>
      <p:grpSp>
        <p:nvGrpSpPr>
          <p:cNvPr id="2" name="Group 1">
            <a:extLst>
              <a:ext uri="{FF2B5EF4-FFF2-40B4-BE49-F238E27FC236}">
                <a16:creationId xmlns:a16="http://schemas.microsoft.com/office/drawing/2014/main" id="{D1319AC2-A00C-AF8F-1F02-E2F5CB7FC060}"/>
              </a:ext>
            </a:extLst>
          </p:cNvPr>
          <p:cNvGrpSpPr/>
          <p:nvPr userDrawn="1"/>
        </p:nvGrpSpPr>
        <p:grpSpPr>
          <a:xfrm>
            <a:off x="8313469" y="6205192"/>
            <a:ext cx="3685961" cy="682625"/>
            <a:chOff x="6762964" y="6161086"/>
            <a:chExt cx="3685961" cy="682625"/>
          </a:xfrm>
        </p:grpSpPr>
        <p:pic>
          <p:nvPicPr>
            <p:cNvPr id="3" name="Picture 2">
              <a:extLst>
                <a:ext uri="{FF2B5EF4-FFF2-40B4-BE49-F238E27FC236}">
                  <a16:creationId xmlns:a16="http://schemas.microsoft.com/office/drawing/2014/main" id="{B5340D60-C8C9-28A9-1A33-05EFEA7D180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62964" y="6161086"/>
              <a:ext cx="1228725" cy="6826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821707D8-2F8F-4AFF-037A-CC1B67E4671A}"/>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7484" t="31341" r="8701" b="28611"/>
            <a:stretch/>
          </p:blipFill>
          <p:spPr bwMode="auto">
            <a:xfrm>
              <a:off x="9172575" y="6322170"/>
              <a:ext cx="1276350" cy="3604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B65FBA98-0A1C-29B4-4403-14075A68641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125038" y="6322170"/>
              <a:ext cx="914188" cy="3604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09119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503817" y="6448259"/>
            <a:ext cx="2844800" cy="365125"/>
          </a:xfrm>
          <a:prstGeom prst="rect">
            <a:avLst/>
          </a:prstGeom>
        </p:spPr>
        <p:txBody>
          <a:bodyPr vert="horz" lIns="77925" tIns="38963" rIns="77925" bIns="38963" rtlCol="0" anchor="ctr"/>
          <a:lstStyle>
            <a:lvl1pPr algn="l">
              <a:defRPr sz="675"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grpSp>
        <p:nvGrpSpPr>
          <p:cNvPr id="7" name="Group 6">
            <a:extLst>
              <a:ext uri="{FF2B5EF4-FFF2-40B4-BE49-F238E27FC236}">
                <a16:creationId xmlns:a16="http://schemas.microsoft.com/office/drawing/2014/main" id="{2127CE69-B81C-3452-382E-4ED1116A661D}"/>
              </a:ext>
            </a:extLst>
          </p:cNvPr>
          <p:cNvGrpSpPr/>
          <p:nvPr userDrawn="1"/>
        </p:nvGrpSpPr>
        <p:grpSpPr>
          <a:xfrm>
            <a:off x="8313469" y="6205192"/>
            <a:ext cx="3685961" cy="682625"/>
            <a:chOff x="6762964" y="6161086"/>
            <a:chExt cx="3685961" cy="682625"/>
          </a:xfrm>
        </p:grpSpPr>
        <p:pic>
          <p:nvPicPr>
            <p:cNvPr id="9" name="Picture 2">
              <a:extLst>
                <a:ext uri="{FF2B5EF4-FFF2-40B4-BE49-F238E27FC236}">
                  <a16:creationId xmlns:a16="http://schemas.microsoft.com/office/drawing/2014/main" id="{40C1CD40-4DC5-FEE3-9990-3CF0218BC09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62964" y="6161086"/>
              <a:ext cx="1228725" cy="6826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05D76978-5F95-DBCE-B782-F8A966E59CE8}"/>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7484" t="31341" r="8701" b="28611"/>
            <a:stretch/>
          </p:blipFill>
          <p:spPr bwMode="auto">
            <a:xfrm>
              <a:off x="9172575" y="6322170"/>
              <a:ext cx="1276350" cy="3604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33EE971B-8F83-D79B-A076-35FE575DDCA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125038" y="6322170"/>
              <a:ext cx="914188" cy="3604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8329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517076"/>
            <a:ext cx="10972800" cy="4421087"/>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Box 4">
            <a:extLst>
              <a:ext uri="{FF2B5EF4-FFF2-40B4-BE49-F238E27FC236}">
                <a16:creationId xmlns:a16="http://schemas.microsoft.com/office/drawing/2014/main" id="{3A99A3C6-7C66-47A5-CA6F-9BCC720989BB}"/>
              </a:ext>
            </a:extLst>
          </p:cNvPr>
          <p:cNvSpPr txBox="1"/>
          <p:nvPr userDrawn="1">
            <p:extLst>
              <p:ext uri="{1162E1C5-73C7-4A58-AE30-91384D911F3F}">
                <p184:classification xmlns:p184="http://schemas.microsoft.com/office/powerpoint/2018/4/main" val="ftr"/>
              </p:ext>
            </p:extLst>
          </p:nvPr>
        </p:nvSpPr>
        <p:spPr>
          <a:xfrm>
            <a:off x="5865813" y="67056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076447565"/>
      </p:ext>
    </p:extLst>
  </p:cSld>
  <p:clrMap bg1="lt1" tx1="dk1" bg2="lt2" tx2="dk2" accent1="accent1" accent2="accent2" accent3="accent3" accent4="accent4" accent5="accent5" accent6="accent6" hlink="hlink" folHlink="folHlink"/>
  <p:sldLayoutIdLst>
    <p:sldLayoutId id="2147483673" r:id="rId1"/>
    <p:sldLayoutId id="2147483792" r:id="rId2"/>
    <p:sldLayoutId id="2147483674" r:id="rId3"/>
    <p:sldLayoutId id="2147483790" r:id="rId4"/>
    <p:sldLayoutId id="2147483791" r:id="rId5"/>
    <p:sldLayoutId id="2147483789" r:id="rId6"/>
    <p:sldLayoutId id="2147483678" r:id="rId7"/>
    <p:sldLayoutId id="2147483683" r:id="rId8"/>
  </p:sldLayoutIdLst>
  <p:hf sldNum="0" hdr="0" ftr="0" dt="0"/>
  <p:txStyles>
    <p:titleStyle>
      <a:lvl1pPr algn="l" defTabSz="779233"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1" indent="-292211" algn="l" defTabSz="779233"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27" indent="-243510" algn="l" defTabSz="779233"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41" indent="-194808" algn="l" defTabSz="779233"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57" indent="-194808" algn="l" defTabSz="779233"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272" indent="-194808" algn="l" defTabSz="779233"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889" indent="-194808" algn="l" defTabSz="779233"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05" indent="-194808" algn="l" defTabSz="779233"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22" indent="-194808" algn="l" defTabSz="779233"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737" indent="-194808" algn="l" defTabSz="779233"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33" rtl="0" eaLnBrk="1" latinLnBrk="0" hangingPunct="1">
        <a:defRPr sz="1500" kern="1200">
          <a:solidFill>
            <a:schemeClr val="tx1"/>
          </a:solidFill>
          <a:latin typeface="+mn-lt"/>
          <a:ea typeface="+mn-ea"/>
          <a:cs typeface="+mn-cs"/>
        </a:defRPr>
      </a:lvl1pPr>
      <a:lvl2pPr marL="389617" algn="l" defTabSz="779233" rtl="0" eaLnBrk="1" latinLnBrk="0" hangingPunct="1">
        <a:defRPr sz="1500" kern="1200">
          <a:solidFill>
            <a:schemeClr val="tx1"/>
          </a:solidFill>
          <a:latin typeface="+mn-lt"/>
          <a:ea typeface="+mn-ea"/>
          <a:cs typeface="+mn-cs"/>
        </a:defRPr>
      </a:lvl2pPr>
      <a:lvl3pPr marL="779233" algn="l" defTabSz="779233" rtl="0" eaLnBrk="1" latinLnBrk="0" hangingPunct="1">
        <a:defRPr sz="1500" kern="1200">
          <a:solidFill>
            <a:schemeClr val="tx1"/>
          </a:solidFill>
          <a:latin typeface="+mn-lt"/>
          <a:ea typeface="+mn-ea"/>
          <a:cs typeface="+mn-cs"/>
        </a:defRPr>
      </a:lvl3pPr>
      <a:lvl4pPr marL="1168849" algn="l" defTabSz="779233" rtl="0" eaLnBrk="1" latinLnBrk="0" hangingPunct="1">
        <a:defRPr sz="1500" kern="1200">
          <a:solidFill>
            <a:schemeClr val="tx1"/>
          </a:solidFill>
          <a:latin typeface="+mn-lt"/>
          <a:ea typeface="+mn-ea"/>
          <a:cs typeface="+mn-cs"/>
        </a:defRPr>
      </a:lvl4pPr>
      <a:lvl5pPr marL="1558464" algn="l" defTabSz="779233" rtl="0" eaLnBrk="1" latinLnBrk="0" hangingPunct="1">
        <a:defRPr sz="1500" kern="1200">
          <a:solidFill>
            <a:schemeClr val="tx1"/>
          </a:solidFill>
          <a:latin typeface="+mn-lt"/>
          <a:ea typeface="+mn-ea"/>
          <a:cs typeface="+mn-cs"/>
        </a:defRPr>
      </a:lvl5pPr>
      <a:lvl6pPr marL="1948081" algn="l" defTabSz="779233" rtl="0" eaLnBrk="1" latinLnBrk="0" hangingPunct="1">
        <a:defRPr sz="1500" kern="1200">
          <a:solidFill>
            <a:schemeClr val="tx1"/>
          </a:solidFill>
          <a:latin typeface="+mn-lt"/>
          <a:ea typeface="+mn-ea"/>
          <a:cs typeface="+mn-cs"/>
        </a:defRPr>
      </a:lvl6pPr>
      <a:lvl7pPr marL="2337696" algn="l" defTabSz="779233" rtl="0" eaLnBrk="1" latinLnBrk="0" hangingPunct="1">
        <a:defRPr sz="1500" kern="1200">
          <a:solidFill>
            <a:schemeClr val="tx1"/>
          </a:solidFill>
          <a:latin typeface="+mn-lt"/>
          <a:ea typeface="+mn-ea"/>
          <a:cs typeface="+mn-cs"/>
        </a:defRPr>
      </a:lvl7pPr>
      <a:lvl8pPr marL="2727313" algn="l" defTabSz="779233" rtl="0" eaLnBrk="1" latinLnBrk="0" hangingPunct="1">
        <a:defRPr sz="1500" kern="1200">
          <a:solidFill>
            <a:schemeClr val="tx1"/>
          </a:solidFill>
          <a:latin typeface="+mn-lt"/>
          <a:ea typeface="+mn-ea"/>
          <a:cs typeface="+mn-cs"/>
        </a:defRPr>
      </a:lvl8pPr>
      <a:lvl9pPr marL="3116929" algn="l" defTabSz="779233"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25DBB5-E400-4A34-8B80-A2ED4867B0DC}"/>
              </a:ext>
            </a:extLst>
          </p:cNvPr>
          <p:cNvSpPr>
            <a:spLocks noGrp="1"/>
          </p:cNvSpPr>
          <p:nvPr>
            <p:ph type="ctrTitle"/>
          </p:nvPr>
        </p:nvSpPr>
        <p:spPr>
          <a:xfrm>
            <a:off x="643427" y="1728538"/>
            <a:ext cx="9652501" cy="1939572"/>
          </a:xfrm>
        </p:spPr>
        <p:txBody>
          <a:bodyPr>
            <a:normAutofit fontScale="90000"/>
          </a:bodyPr>
          <a:lstStyle/>
          <a:p>
            <a:r>
              <a:rPr lang="en-GB">
                <a:latin typeface="Arial Nova"/>
              </a:rPr>
              <a:t>East Birmingham &amp; North Solihull</a:t>
            </a:r>
            <a:br>
              <a:rPr lang="en-GB"/>
            </a:br>
            <a:br>
              <a:rPr lang="en-GB">
                <a:latin typeface="Arial Nova"/>
              </a:rPr>
            </a:br>
            <a:r>
              <a:rPr lang="en-GB">
                <a:latin typeface="Arial Nova"/>
              </a:rPr>
              <a:t>Levelling Up Zone briefing</a:t>
            </a:r>
            <a:br>
              <a:rPr lang="en-GB">
                <a:latin typeface="Arial Nova"/>
              </a:rPr>
            </a:br>
            <a:br>
              <a:rPr lang="en-GB">
                <a:latin typeface="Arial Nova"/>
              </a:rPr>
            </a:br>
            <a:r>
              <a:rPr lang="en-GB" sz="1800">
                <a:latin typeface="Arial Nova"/>
              </a:rPr>
              <a:t>July 18 2023</a:t>
            </a:r>
            <a:endParaRPr lang="en-GB">
              <a:latin typeface="Arial Nova"/>
            </a:endParaRPr>
          </a:p>
        </p:txBody>
      </p:sp>
    </p:spTree>
    <p:extLst>
      <p:ext uri="{BB962C8B-B14F-4D97-AF65-F5344CB8AC3E}">
        <p14:creationId xmlns:p14="http://schemas.microsoft.com/office/powerpoint/2010/main" val="32447937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DE51DD0C-7E0F-192E-B8CE-778787DBD11D}"/>
              </a:ext>
            </a:extLst>
          </p:cNvPr>
          <p:cNvSpPr/>
          <p:nvPr/>
        </p:nvSpPr>
        <p:spPr>
          <a:xfrm>
            <a:off x="-138701" y="447735"/>
            <a:ext cx="7592602" cy="698643"/>
          </a:xfrm>
          <a:prstGeom prst="roundRect">
            <a:avLst/>
          </a:prstGeom>
          <a:solidFill>
            <a:srgbClr val="EFC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highlight>
                <a:srgbClr val="FFFF00"/>
              </a:highlight>
            </a:endParaRPr>
          </a:p>
        </p:txBody>
      </p:sp>
      <p:sp>
        <p:nvSpPr>
          <p:cNvPr id="2" name="Title 1">
            <a:extLst>
              <a:ext uri="{FF2B5EF4-FFF2-40B4-BE49-F238E27FC236}">
                <a16:creationId xmlns:a16="http://schemas.microsoft.com/office/drawing/2014/main" id="{34A5DA08-7913-FAFF-9E31-3AC6155214C7}"/>
              </a:ext>
            </a:extLst>
          </p:cNvPr>
          <p:cNvSpPr>
            <a:spLocks noGrp="1"/>
          </p:cNvSpPr>
          <p:nvPr>
            <p:ph type="title"/>
          </p:nvPr>
        </p:nvSpPr>
        <p:spPr/>
        <p:txBody>
          <a:bodyPr>
            <a:normAutofit/>
          </a:bodyPr>
          <a:lstStyle/>
          <a:p>
            <a:r>
              <a:rPr lang="en-GB" sz="2400"/>
              <a:t>Regeneration investment</a:t>
            </a:r>
          </a:p>
        </p:txBody>
      </p:sp>
      <p:sp>
        <p:nvSpPr>
          <p:cNvPr id="3" name="Content Placeholder 2">
            <a:extLst>
              <a:ext uri="{FF2B5EF4-FFF2-40B4-BE49-F238E27FC236}">
                <a16:creationId xmlns:a16="http://schemas.microsoft.com/office/drawing/2014/main" id="{98ECF0DE-9934-3D98-2EA1-B971850DCFDE}"/>
              </a:ext>
            </a:extLst>
          </p:cNvPr>
          <p:cNvSpPr>
            <a:spLocks noGrp="1"/>
          </p:cNvSpPr>
          <p:nvPr>
            <p:ph idx="1"/>
          </p:nvPr>
        </p:nvSpPr>
        <p:spPr>
          <a:xfrm>
            <a:off x="609600" y="1412777"/>
            <a:ext cx="5486400" cy="4708623"/>
          </a:xfrm>
        </p:spPr>
        <p:txBody>
          <a:bodyPr>
            <a:noAutofit/>
          </a:bodyPr>
          <a:lstStyle/>
          <a:p>
            <a:pPr marL="0" indent="0">
              <a:spcBef>
                <a:spcPts val="600"/>
              </a:spcBef>
              <a:buNone/>
            </a:pPr>
            <a:r>
              <a:rPr lang="en-GB" sz="1500"/>
              <a:t>The second pillar of the proposed EBNS LUZ focuses on </a:t>
            </a:r>
            <a:r>
              <a:rPr lang="en-GB" sz="1500" b="1"/>
              <a:t>physical regeneration and improvements to enabling infrastructure</a:t>
            </a:r>
            <a:r>
              <a:rPr lang="en-GB" sz="1500"/>
              <a:t>, looking to address poor physical connectivity.</a:t>
            </a:r>
          </a:p>
          <a:p>
            <a:pPr marL="0" indent="0">
              <a:spcBef>
                <a:spcPts val="600"/>
              </a:spcBef>
              <a:buNone/>
            </a:pPr>
            <a:r>
              <a:rPr lang="en-GB" sz="1500"/>
              <a:t>Following the West Midlands Trailblazer Devolution deal, a series of new mechanisms have been available to local government to deliver against the concept of Levelling Up Zones, a key ask from local authorities within the West Midlands. The most important of the entailed levers is the </a:t>
            </a:r>
            <a:r>
              <a:rPr lang="en-GB" sz="1500" b="1"/>
              <a:t>ability to establish a number of Growth Zones across WMCA</a:t>
            </a:r>
            <a:r>
              <a:rPr lang="en-GB" sz="1500"/>
              <a:t>, which would allow the designation of local (employment-oriented) sites where 100% of business rates could be retained within a 25-year window. </a:t>
            </a:r>
          </a:p>
          <a:p>
            <a:pPr marL="0" indent="0">
              <a:spcBef>
                <a:spcPts val="600"/>
              </a:spcBef>
              <a:buNone/>
            </a:pPr>
            <a:r>
              <a:rPr lang="en-GB" sz="1500"/>
              <a:t>These Growth Zones will be subject to business cases. Current expectations are that there is no cap on retained rates, but given the accumulated value across multiple levelling up zones in the West Midlands, this may change.</a:t>
            </a:r>
          </a:p>
          <a:p>
            <a:pPr marL="0" indent="0">
              <a:spcBef>
                <a:spcPts val="600"/>
              </a:spcBef>
              <a:buNone/>
            </a:pPr>
            <a:r>
              <a:rPr lang="en-GB" sz="1500"/>
              <a:t>Reinvestment from Growth Zones will go towards socioeconomic infrastructure that benefits East Birmingham and North Solihull, with a clear narrative linking interventions, even outside the defined EBNS boundary, to socioeconomic benefit in the area. </a:t>
            </a:r>
          </a:p>
        </p:txBody>
      </p:sp>
      <p:sp>
        <p:nvSpPr>
          <p:cNvPr id="4" name="Content Placeholder 3">
            <a:extLst>
              <a:ext uri="{FF2B5EF4-FFF2-40B4-BE49-F238E27FC236}">
                <a16:creationId xmlns:a16="http://schemas.microsoft.com/office/drawing/2014/main" id="{9F7C987E-5155-4E10-91C0-ED488823D113}"/>
              </a:ext>
            </a:extLst>
          </p:cNvPr>
          <p:cNvSpPr>
            <a:spLocks noGrp="1"/>
          </p:cNvSpPr>
          <p:nvPr>
            <p:ph idx="10"/>
          </p:nvPr>
        </p:nvSpPr>
        <p:spPr>
          <a:xfrm>
            <a:off x="6258187" y="1412777"/>
            <a:ext cx="5831144" cy="4708623"/>
          </a:xfrm>
        </p:spPr>
        <p:txBody>
          <a:bodyPr>
            <a:noAutofit/>
          </a:bodyPr>
          <a:lstStyle/>
          <a:p>
            <a:pPr marL="0" indent="0">
              <a:spcBef>
                <a:spcPts val="600"/>
              </a:spcBef>
              <a:buNone/>
            </a:pPr>
            <a:r>
              <a:rPr lang="en-GB" sz="1500" b="1">
                <a:solidFill>
                  <a:srgbClr val="7D3089"/>
                </a:solidFill>
              </a:rPr>
              <a:t>What might it fund?</a:t>
            </a:r>
          </a:p>
          <a:p>
            <a:pPr marL="0" indent="0">
              <a:spcBef>
                <a:spcPts val="600"/>
              </a:spcBef>
              <a:buNone/>
            </a:pPr>
            <a:r>
              <a:rPr lang="en-GB" sz="1500"/>
              <a:t>Delivery of a comprehensive set of capital interventions:</a:t>
            </a:r>
          </a:p>
          <a:p>
            <a:pPr>
              <a:spcBef>
                <a:spcPts val="600"/>
              </a:spcBef>
            </a:pPr>
            <a:r>
              <a:rPr lang="en-GB" sz="1500"/>
              <a:t>Sprint connectivity - Improved bus travel timetable predictability (through an expansion of dedicated bus lanes and services) </a:t>
            </a:r>
          </a:p>
          <a:p>
            <a:pPr>
              <a:spcBef>
                <a:spcPts val="600"/>
              </a:spcBef>
            </a:pPr>
            <a:r>
              <a:rPr lang="en-GB" sz="1500"/>
              <a:t>Leveraging existing transport assets (by investing in better mode integration at key interchanges), and securing space for future transport interventions (e.g. VLR or Metro)</a:t>
            </a:r>
          </a:p>
          <a:p>
            <a:pPr>
              <a:spcBef>
                <a:spcPts val="600"/>
              </a:spcBef>
            </a:pPr>
            <a:r>
              <a:rPr lang="en-GB" sz="1500"/>
              <a:t>Major site infrastructure, </a:t>
            </a:r>
            <a:r>
              <a:rPr lang="en-GB" sz="1500" err="1"/>
              <a:t>inc</a:t>
            </a:r>
            <a:r>
              <a:rPr lang="en-GB" sz="1500"/>
              <a:t> Arden Cross, </a:t>
            </a:r>
            <a:r>
              <a:rPr lang="en-GB" sz="1500" err="1"/>
              <a:t>Chelmsley</a:t>
            </a:r>
            <a:r>
              <a:rPr lang="en-GB" sz="1500"/>
              <a:t> Wood, </a:t>
            </a:r>
            <a:r>
              <a:rPr lang="en-GB" sz="1500" err="1"/>
              <a:t>Kingshurst</a:t>
            </a:r>
            <a:endParaRPr lang="en-GB" sz="1500"/>
          </a:p>
          <a:p>
            <a:pPr>
              <a:spcBef>
                <a:spcPts val="600"/>
              </a:spcBef>
            </a:pPr>
            <a:r>
              <a:rPr lang="en-GB" sz="1500"/>
              <a:t>Site assembly and enabling works on key employment sites </a:t>
            </a:r>
          </a:p>
          <a:p>
            <a:pPr>
              <a:spcBef>
                <a:spcPts val="600"/>
              </a:spcBef>
            </a:pPr>
            <a:r>
              <a:rPr lang="en-GB" sz="1500"/>
              <a:t>Investing in active travel (walking and cycling)</a:t>
            </a:r>
          </a:p>
          <a:p>
            <a:pPr>
              <a:spcBef>
                <a:spcPts val="600"/>
              </a:spcBef>
            </a:pPr>
            <a:r>
              <a:rPr lang="en-GB" sz="1500"/>
              <a:t>Further investment in parks and green space / corridors</a:t>
            </a:r>
          </a:p>
          <a:p>
            <a:pPr marL="0" indent="0">
              <a:spcBef>
                <a:spcPts val="600"/>
              </a:spcBef>
              <a:buNone/>
            </a:pPr>
            <a:r>
              <a:rPr lang="en-GB" sz="1500"/>
              <a:t>Perhaps with revenue investment to enable:</a:t>
            </a:r>
          </a:p>
          <a:p>
            <a:pPr>
              <a:spcBef>
                <a:spcPts val="600"/>
              </a:spcBef>
            </a:pPr>
            <a:r>
              <a:rPr lang="en-GB" sz="1500"/>
              <a:t>Skills and social infrastructure</a:t>
            </a:r>
          </a:p>
          <a:p>
            <a:pPr>
              <a:spcBef>
                <a:spcPts val="600"/>
              </a:spcBef>
            </a:pPr>
            <a:r>
              <a:rPr lang="en-GB" sz="1500"/>
              <a:t>Community investment and hyper-local spending</a:t>
            </a:r>
          </a:p>
          <a:p>
            <a:pPr>
              <a:spcBef>
                <a:spcPts val="600"/>
              </a:spcBef>
            </a:pPr>
            <a:r>
              <a:rPr lang="en-GB" sz="1500"/>
              <a:t>Maintenance and upkeep of public spaces and commercial centres</a:t>
            </a:r>
          </a:p>
        </p:txBody>
      </p:sp>
    </p:spTree>
    <p:extLst>
      <p:ext uri="{BB962C8B-B14F-4D97-AF65-F5344CB8AC3E}">
        <p14:creationId xmlns:p14="http://schemas.microsoft.com/office/powerpoint/2010/main" val="315667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D042FD2F-0CA7-EEA7-CA27-525504DDFE34}"/>
              </a:ext>
            </a:extLst>
          </p:cNvPr>
          <p:cNvSpPr/>
          <p:nvPr/>
        </p:nvSpPr>
        <p:spPr>
          <a:xfrm>
            <a:off x="-138701" y="447735"/>
            <a:ext cx="7592602" cy="698643"/>
          </a:xfrm>
          <a:prstGeom prst="roundRect">
            <a:avLst/>
          </a:prstGeom>
          <a:solidFill>
            <a:srgbClr val="EFC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highlight>
                <a:srgbClr val="FFFF00"/>
              </a:highlight>
            </a:endParaRPr>
          </a:p>
        </p:txBody>
      </p:sp>
      <p:sp>
        <p:nvSpPr>
          <p:cNvPr id="2" name="Title 1">
            <a:extLst>
              <a:ext uri="{FF2B5EF4-FFF2-40B4-BE49-F238E27FC236}">
                <a16:creationId xmlns:a16="http://schemas.microsoft.com/office/drawing/2014/main" id="{34A5DA08-7913-FAFF-9E31-3AC6155214C7}"/>
              </a:ext>
            </a:extLst>
          </p:cNvPr>
          <p:cNvSpPr>
            <a:spLocks noGrp="1"/>
          </p:cNvSpPr>
          <p:nvPr>
            <p:ph type="title"/>
          </p:nvPr>
        </p:nvSpPr>
        <p:spPr/>
        <p:txBody>
          <a:bodyPr>
            <a:normAutofit/>
          </a:bodyPr>
          <a:lstStyle/>
          <a:p>
            <a:r>
              <a:rPr lang="en-GB" sz="2400"/>
              <a:t>Regeneration – site principles</a:t>
            </a:r>
          </a:p>
        </p:txBody>
      </p:sp>
      <p:sp>
        <p:nvSpPr>
          <p:cNvPr id="3" name="Content Placeholder 2">
            <a:extLst>
              <a:ext uri="{FF2B5EF4-FFF2-40B4-BE49-F238E27FC236}">
                <a16:creationId xmlns:a16="http://schemas.microsoft.com/office/drawing/2014/main" id="{98ECF0DE-9934-3D98-2EA1-B971850DCFDE}"/>
              </a:ext>
            </a:extLst>
          </p:cNvPr>
          <p:cNvSpPr>
            <a:spLocks noGrp="1"/>
          </p:cNvSpPr>
          <p:nvPr>
            <p:ph idx="1"/>
          </p:nvPr>
        </p:nvSpPr>
        <p:spPr>
          <a:xfrm>
            <a:off x="609600" y="1412777"/>
            <a:ext cx="10719816" cy="4997488"/>
          </a:xfrm>
        </p:spPr>
        <p:txBody>
          <a:bodyPr>
            <a:normAutofit/>
          </a:bodyPr>
          <a:lstStyle/>
          <a:p>
            <a:pPr marL="0" indent="0">
              <a:spcBef>
                <a:spcPts val="600"/>
              </a:spcBef>
              <a:buNone/>
            </a:pPr>
            <a:r>
              <a:rPr lang="en-GB" sz="1500" dirty="0"/>
              <a:t>Identifying sites for business rate retention (BRR) involves identifying sites with high potential for commercial development. The ideal site for BRR is one where rateable values will increase throughout the retention period, maximising the potential for business rate uplift through which infrastructure investment can be financed. </a:t>
            </a:r>
          </a:p>
          <a:p>
            <a:pPr marL="0" indent="0">
              <a:spcBef>
                <a:spcPts val="600"/>
              </a:spcBef>
              <a:buNone/>
            </a:pPr>
            <a:r>
              <a:rPr lang="en-GB" sz="1500" dirty="0"/>
              <a:t>Initial sites were identified for EBNS from existing master-planning exercises and employment land availability assessments. They were compiled for initial LUZ consideration, and for Autumn 2022 Investment Zone deliberations. They have been further refined and assured over time, based on considerations including: </a:t>
            </a:r>
          </a:p>
          <a:p>
            <a:pPr>
              <a:spcBef>
                <a:spcPts val="600"/>
              </a:spcBef>
            </a:pPr>
            <a:r>
              <a:rPr lang="en-GB" sz="1500" b="1" dirty="0"/>
              <a:t>Deliverability</a:t>
            </a:r>
            <a:r>
              <a:rPr lang="en-GB" sz="1500" dirty="0"/>
              <a:t> – site status, remediation and infrastructure requirements</a:t>
            </a:r>
          </a:p>
          <a:p>
            <a:pPr>
              <a:spcBef>
                <a:spcPts val="600"/>
              </a:spcBef>
            </a:pPr>
            <a:r>
              <a:rPr lang="en-GB" sz="1500" b="1" dirty="0"/>
              <a:t>Potential for uplift </a:t>
            </a:r>
            <a:r>
              <a:rPr lang="en-GB" sz="1500" dirty="0"/>
              <a:t>– site size, current use and potential uses</a:t>
            </a:r>
          </a:p>
          <a:p>
            <a:pPr>
              <a:spcBef>
                <a:spcPts val="600"/>
              </a:spcBef>
            </a:pPr>
            <a:r>
              <a:rPr lang="en-GB" sz="1500" b="1" dirty="0"/>
              <a:t>Potential to crowd in private sector investment </a:t>
            </a:r>
            <a:r>
              <a:rPr lang="en-GB" sz="1500" dirty="0"/>
              <a:t>– drawing on local knowledge, potential investors and local partners</a:t>
            </a:r>
          </a:p>
          <a:p>
            <a:pPr>
              <a:spcBef>
                <a:spcPts val="600"/>
              </a:spcBef>
            </a:pPr>
            <a:r>
              <a:rPr lang="en-GB" sz="1500" b="1" dirty="0"/>
              <a:t>Alignment with wider inclusive growth principles</a:t>
            </a:r>
            <a:r>
              <a:rPr lang="en-GB" sz="1500" dirty="0"/>
              <a:t> – with local planning frameworks</a:t>
            </a:r>
            <a:endParaRPr lang="en-GB" sz="1500" b="1" dirty="0"/>
          </a:p>
          <a:p>
            <a:pPr marL="0" indent="0">
              <a:spcBef>
                <a:spcPts val="600"/>
              </a:spcBef>
              <a:buNone/>
              <a:tabLst>
                <a:tab pos="228600" algn="l"/>
                <a:tab pos="457200" algn="l"/>
              </a:tabLst>
            </a:pPr>
            <a:r>
              <a:rPr lang="en-GB" sz="1500" dirty="0">
                <a:ea typeface="Arial Nova" panose="020B0504020202090204" pitchFamily="34" charset="0"/>
                <a:cs typeface="Times New Roman" panose="02020603050405020304" pitchFamily="18" charset="0"/>
              </a:rPr>
              <a:t>The expectation </a:t>
            </a:r>
            <a:r>
              <a:rPr lang="en-GB" sz="1500" dirty="0" err="1">
                <a:ea typeface="Arial Nova" panose="020B0504020202090204" pitchFamily="34" charset="0"/>
                <a:cs typeface="Times New Roman" panose="02020603050405020304" pitchFamily="18" charset="0"/>
              </a:rPr>
              <a:t>isthat</a:t>
            </a:r>
            <a:r>
              <a:rPr lang="en-GB" sz="1500" dirty="0">
                <a:ea typeface="Arial Nova" panose="020B0504020202090204" pitchFamily="34" charset="0"/>
                <a:cs typeface="Times New Roman" panose="02020603050405020304" pitchFamily="18" charset="0"/>
              </a:rPr>
              <a:t> in both East Birmingham and North Solihull, potentially upwards of half a billion pounds of investment finance could be serviced through rate retention over the next 25 years. </a:t>
            </a:r>
          </a:p>
        </p:txBody>
      </p:sp>
    </p:spTree>
    <p:extLst>
      <p:ext uri="{BB962C8B-B14F-4D97-AF65-F5344CB8AC3E}">
        <p14:creationId xmlns:p14="http://schemas.microsoft.com/office/powerpoint/2010/main" val="52082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F297B-4AFB-4670-BBFA-020530016553}"/>
              </a:ext>
            </a:extLst>
          </p:cNvPr>
          <p:cNvSpPr>
            <a:spLocks noGrp="1"/>
          </p:cNvSpPr>
          <p:nvPr>
            <p:ph type="title"/>
          </p:nvPr>
        </p:nvSpPr>
        <p:spPr>
          <a:xfrm>
            <a:off x="609600" y="290697"/>
            <a:ext cx="9464748" cy="846987"/>
          </a:xfrm>
        </p:spPr>
        <p:txBody>
          <a:bodyPr>
            <a:normAutofit/>
          </a:bodyPr>
          <a:lstStyle/>
          <a:p>
            <a:r>
              <a:rPr lang="en-GB" sz="2600" b="1" dirty="0"/>
              <a:t>Background</a:t>
            </a:r>
          </a:p>
        </p:txBody>
      </p:sp>
      <p:sp>
        <p:nvSpPr>
          <p:cNvPr id="3" name="Content Placeholder 2">
            <a:extLst>
              <a:ext uri="{FF2B5EF4-FFF2-40B4-BE49-F238E27FC236}">
                <a16:creationId xmlns:a16="http://schemas.microsoft.com/office/drawing/2014/main" id="{A4BEE05D-A6A8-AFAB-4110-839DBE28FC8B}"/>
              </a:ext>
            </a:extLst>
          </p:cNvPr>
          <p:cNvSpPr>
            <a:spLocks noGrp="1"/>
          </p:cNvSpPr>
          <p:nvPr>
            <p:ph idx="1"/>
          </p:nvPr>
        </p:nvSpPr>
        <p:spPr>
          <a:xfrm>
            <a:off x="609600" y="1586429"/>
            <a:ext cx="11343051" cy="4374984"/>
          </a:xfrm>
        </p:spPr>
        <p:txBody>
          <a:bodyPr numCol="1" spcCol="72000">
            <a:noAutofit/>
          </a:bodyPr>
          <a:lstStyle/>
          <a:p>
            <a:pPr marL="457200" indent="-457200">
              <a:lnSpc>
                <a:spcPct val="100000"/>
              </a:lnSpc>
              <a:spcBef>
                <a:spcPts val="600"/>
              </a:spcBef>
              <a:spcAft>
                <a:spcPts val="600"/>
              </a:spcAft>
            </a:pPr>
            <a:r>
              <a:rPr lang="en-GB" sz="1500" dirty="0">
                <a:solidFill>
                  <a:schemeClr val="dk1"/>
                </a:solidFill>
              </a:rPr>
              <a:t>Birmingham City Council has set out an ambitious but deliverable set of plans for the ongoing transformation of our city.  These reflect the different opportunities and challenges our communities face across the city.  Our Future City Plan, the Birmingham Innovation Quarter prospectus and the East Birmingham Inclusive Growth Strategy show clearly the different approaches to public and private investment that we need to deliver tangible benefits to residents. </a:t>
            </a:r>
          </a:p>
          <a:p>
            <a:pPr marL="457200" indent="-457200">
              <a:lnSpc>
                <a:spcPct val="100000"/>
              </a:lnSpc>
              <a:spcBef>
                <a:spcPts val="600"/>
              </a:spcBef>
              <a:spcAft>
                <a:spcPts val="600"/>
              </a:spcAft>
            </a:pPr>
            <a:r>
              <a:rPr lang="en-GB" sz="1500" dirty="0">
                <a:solidFill>
                  <a:schemeClr val="dk1"/>
                </a:solidFill>
              </a:rPr>
              <a:t>For many parts of our city further improvements to public transport are key to improving access to jobs, services and opportunities to learn new skills. Private sector investment in the city centre and, increasingly, in the surrounding areas identified in the OFCP, needs to be accompanied by large scale public investment in transport if our communities in the east and north of the city in particular are going to benefit. </a:t>
            </a:r>
          </a:p>
          <a:p>
            <a:pPr marL="457200" indent="-457200">
              <a:lnSpc>
                <a:spcPct val="100000"/>
              </a:lnSpc>
              <a:spcBef>
                <a:spcPts val="600"/>
              </a:spcBef>
              <a:spcAft>
                <a:spcPts val="600"/>
              </a:spcAft>
            </a:pPr>
            <a:r>
              <a:rPr lang="en-GB" sz="1500" dirty="0">
                <a:solidFill>
                  <a:schemeClr val="dk1"/>
                </a:solidFill>
              </a:rPr>
              <a:t>Over the past year we have been working closely, with colleagues in Solihull, to identify how the public investment needed could be unlocked. This work led to the development of the Levelling Up Zone proposal. The core idea is to bring together a group of sites in East Birmingham and use future business rate growth to help finance the infrastructure needed to make that growth happen, as the same time as reforming priority public services to ensure residents benefit. This proposal became a core element of the Deeper Devolution Deal and was accepted by government, subject to further detailed work. </a:t>
            </a:r>
          </a:p>
          <a:p>
            <a:pPr marL="457200" indent="-457200">
              <a:lnSpc>
                <a:spcPct val="100000"/>
              </a:lnSpc>
              <a:spcBef>
                <a:spcPts val="600"/>
              </a:spcBef>
              <a:spcAft>
                <a:spcPts val="600"/>
              </a:spcAft>
            </a:pPr>
            <a:r>
              <a:rPr lang="en-GB" sz="1500" dirty="0">
                <a:solidFill>
                  <a:schemeClr val="dk1"/>
                </a:solidFill>
              </a:rPr>
              <a:t>Over the same period, government has developed its Investment Zone policy. This is aimed at </a:t>
            </a:r>
            <a:r>
              <a:rPr lang="en-GB" altLang="en-US" sz="1500" dirty="0">
                <a:cs typeface="Arial"/>
              </a:rPr>
              <a:t>landmark large sites that can drive productivity, R&amp;D, regional GVA and supply chains in priority sectors, focusing on private sector investment.</a:t>
            </a:r>
          </a:p>
          <a:p>
            <a:pPr marL="457200" indent="-457200">
              <a:lnSpc>
                <a:spcPct val="100000"/>
              </a:lnSpc>
              <a:spcBef>
                <a:spcPts val="600"/>
              </a:spcBef>
              <a:spcAft>
                <a:spcPts val="600"/>
              </a:spcAft>
            </a:pPr>
            <a:r>
              <a:rPr lang="en-GB" altLang="en-US" sz="1500" dirty="0">
                <a:cs typeface="Arial"/>
              </a:rPr>
              <a:t>Our aim is to ensure we use both to maximise the benefits to the city and our contribution to the wider West Midlands</a:t>
            </a:r>
            <a:r>
              <a:rPr lang="en-US" altLang="en-US" sz="1500" dirty="0">
                <a:cs typeface="Arial"/>
              </a:rPr>
              <a:t>. </a:t>
            </a:r>
          </a:p>
        </p:txBody>
      </p:sp>
    </p:spTree>
    <p:extLst>
      <p:ext uri="{BB962C8B-B14F-4D97-AF65-F5344CB8AC3E}">
        <p14:creationId xmlns:p14="http://schemas.microsoft.com/office/powerpoint/2010/main" val="3074512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F297B-4AFB-4670-BBFA-020530016553}"/>
              </a:ext>
            </a:extLst>
          </p:cNvPr>
          <p:cNvSpPr>
            <a:spLocks noGrp="1"/>
          </p:cNvSpPr>
          <p:nvPr>
            <p:ph type="title"/>
          </p:nvPr>
        </p:nvSpPr>
        <p:spPr>
          <a:xfrm>
            <a:off x="609600" y="257244"/>
            <a:ext cx="9464748" cy="846987"/>
          </a:xfrm>
        </p:spPr>
        <p:txBody>
          <a:bodyPr>
            <a:normAutofit/>
          </a:bodyPr>
          <a:lstStyle/>
          <a:p>
            <a:r>
              <a:rPr lang="en-GB" sz="2600" b="1" dirty="0"/>
              <a:t>Investment Zones in more detail</a:t>
            </a:r>
          </a:p>
        </p:txBody>
      </p:sp>
      <p:sp>
        <p:nvSpPr>
          <p:cNvPr id="3" name="Content Placeholder 2">
            <a:extLst>
              <a:ext uri="{FF2B5EF4-FFF2-40B4-BE49-F238E27FC236}">
                <a16:creationId xmlns:a16="http://schemas.microsoft.com/office/drawing/2014/main" id="{A4BEE05D-A6A8-AFAB-4110-839DBE28FC8B}"/>
              </a:ext>
            </a:extLst>
          </p:cNvPr>
          <p:cNvSpPr>
            <a:spLocks noGrp="1"/>
          </p:cNvSpPr>
          <p:nvPr>
            <p:ph idx="1"/>
          </p:nvPr>
        </p:nvSpPr>
        <p:spPr>
          <a:xfrm>
            <a:off x="609600" y="1575412"/>
            <a:ext cx="11343051" cy="4540380"/>
          </a:xfrm>
        </p:spPr>
        <p:txBody>
          <a:bodyPr numCol="1" spcCol="72000">
            <a:noAutofit/>
          </a:bodyPr>
          <a:lstStyle/>
          <a:p>
            <a:pPr marL="0" indent="0">
              <a:lnSpc>
                <a:spcPct val="100000"/>
              </a:lnSpc>
              <a:spcBef>
                <a:spcPts val="0"/>
              </a:spcBef>
              <a:buNone/>
              <a:defRPr/>
            </a:pPr>
            <a:r>
              <a:rPr lang="en-GB" altLang="en-US" sz="1500" dirty="0">
                <a:cs typeface="Arial"/>
              </a:rPr>
              <a:t>Government published its Policy Prospectus</a:t>
            </a:r>
            <a:r>
              <a:rPr lang="en-GB" altLang="en-US" sz="1500" dirty="0"/>
              <a:t> in March 2023:</a:t>
            </a:r>
            <a:endParaRPr lang="en-GB" sz="1500" dirty="0"/>
          </a:p>
          <a:p>
            <a:pPr marL="171450" indent="-171450">
              <a:lnSpc>
                <a:spcPct val="100000"/>
              </a:lnSpc>
              <a:spcBef>
                <a:spcPts val="0"/>
              </a:spcBef>
              <a:defRPr/>
            </a:pPr>
            <a:endParaRPr lang="en-GB" sz="1500" b="1" i="1" dirty="0"/>
          </a:p>
          <a:p>
            <a:pPr marL="0" indent="0">
              <a:lnSpc>
                <a:spcPct val="100000"/>
              </a:lnSpc>
              <a:spcBef>
                <a:spcPts val="0"/>
              </a:spcBef>
              <a:buNone/>
              <a:defRPr/>
            </a:pPr>
            <a:r>
              <a:rPr lang="en-GB" sz="1500" b="1" i="1" dirty="0"/>
              <a:t>Geography: </a:t>
            </a:r>
            <a:r>
              <a:rPr lang="en-GB" sz="1500" dirty="0"/>
              <a:t>The West Midlands IZ covers the whole WMCA geography, but with identified sites benefiting from a range of incentives (see below)</a:t>
            </a:r>
          </a:p>
          <a:p>
            <a:pPr marL="171450" indent="-171450">
              <a:lnSpc>
                <a:spcPct val="100000"/>
              </a:lnSpc>
              <a:spcBef>
                <a:spcPts val="0"/>
              </a:spcBef>
              <a:defRPr/>
            </a:pPr>
            <a:endParaRPr lang="en-GB" sz="1500" b="1" i="1" dirty="0"/>
          </a:p>
          <a:p>
            <a:pPr marL="0" indent="0">
              <a:lnSpc>
                <a:spcPct val="100000"/>
              </a:lnSpc>
              <a:spcBef>
                <a:spcPts val="0"/>
              </a:spcBef>
              <a:buNone/>
              <a:defRPr/>
            </a:pPr>
            <a:r>
              <a:rPr lang="en-GB" sz="1500" b="1" i="1" dirty="0"/>
              <a:t>Sector: </a:t>
            </a:r>
            <a:r>
              <a:rPr lang="en-GB" sz="1500" dirty="0"/>
              <a:t>Must focus on primary economic sector which </a:t>
            </a:r>
            <a:r>
              <a:rPr lang="en-GB" altLang="en-US" sz="1500" dirty="0">
                <a:cs typeface="Arial"/>
              </a:rPr>
              <a:t>aligns with a government defined priority sector, but opportunity to define broadly a genuine economic logic/intersection.  WMCA Board agreed Advanced Manufacturing (June meeting), with a  focus on the advanced engineering clusters identified in the West Midlands Plan for Growth. </a:t>
            </a:r>
          </a:p>
          <a:p>
            <a:pPr marL="0" indent="0">
              <a:lnSpc>
                <a:spcPct val="100000"/>
              </a:lnSpc>
              <a:spcBef>
                <a:spcPts val="0"/>
              </a:spcBef>
              <a:buNone/>
              <a:defRPr/>
            </a:pPr>
            <a:endParaRPr lang="en-GB" altLang="en-US" sz="1500" dirty="0">
              <a:cs typeface="Arial"/>
            </a:endParaRPr>
          </a:p>
          <a:p>
            <a:pPr marL="0" indent="0">
              <a:lnSpc>
                <a:spcPct val="100000"/>
              </a:lnSpc>
              <a:spcBef>
                <a:spcPts val="0"/>
              </a:spcBef>
              <a:buNone/>
              <a:defRPr/>
            </a:pPr>
            <a:r>
              <a:rPr lang="en-GB" altLang="en-US" sz="1500" b="1" i="1" dirty="0">
                <a:cs typeface="Arial"/>
              </a:rPr>
              <a:t>Innovation Focussed</a:t>
            </a:r>
            <a:r>
              <a:rPr lang="en-GB" altLang="en-US" sz="1500" dirty="0">
                <a:cs typeface="Arial"/>
              </a:rPr>
              <a:t>: IZ must be innovation and R&amp;D focussed with links to universities</a:t>
            </a:r>
            <a:endParaRPr lang="en-GB" sz="1500" dirty="0"/>
          </a:p>
          <a:p>
            <a:pPr marL="171450" indent="-171450">
              <a:lnSpc>
                <a:spcPct val="100000"/>
              </a:lnSpc>
              <a:spcBef>
                <a:spcPts val="0"/>
              </a:spcBef>
              <a:defRPr/>
            </a:pPr>
            <a:endParaRPr lang="en-GB" altLang="en-US" sz="1500" b="1" i="1" dirty="0">
              <a:cs typeface="Arial"/>
            </a:endParaRPr>
          </a:p>
          <a:p>
            <a:pPr marL="0" indent="0">
              <a:lnSpc>
                <a:spcPct val="100000"/>
              </a:lnSpc>
              <a:spcBef>
                <a:spcPts val="0"/>
              </a:spcBef>
              <a:buNone/>
              <a:defRPr/>
            </a:pPr>
            <a:r>
              <a:rPr lang="en-GB" altLang="en-US" sz="1500" b="1" i="1" dirty="0">
                <a:cs typeface="Arial"/>
              </a:rPr>
              <a:t>Sites: </a:t>
            </a:r>
            <a:r>
              <a:rPr lang="en-GB" altLang="en-US" sz="1500" dirty="0">
                <a:cs typeface="Arial"/>
              </a:rPr>
              <a:t>Large,  200 ha, strategic, underdeveloped sites, avoiding displacement, demonstrating private sector investment, and meeting ‘levelling up’ to accommodate significant development/growth opportunities where funding and tax incentives applied</a:t>
            </a:r>
          </a:p>
          <a:p>
            <a:pPr marL="0" indent="0">
              <a:lnSpc>
                <a:spcPct val="100000"/>
              </a:lnSpc>
              <a:spcBef>
                <a:spcPts val="0"/>
              </a:spcBef>
              <a:buNone/>
              <a:defRPr/>
            </a:pPr>
            <a:endParaRPr lang="en-GB" altLang="en-US" sz="1500" dirty="0">
              <a:cs typeface="Arial"/>
            </a:endParaRPr>
          </a:p>
          <a:p>
            <a:pPr marL="0" indent="0">
              <a:lnSpc>
                <a:spcPct val="100000"/>
              </a:lnSpc>
              <a:spcBef>
                <a:spcPts val="0"/>
              </a:spcBef>
              <a:buNone/>
              <a:defRPr/>
            </a:pPr>
            <a:r>
              <a:rPr lang="en-GB" altLang="en-US" sz="1500" b="1" i="1" dirty="0">
                <a:cs typeface="Arial"/>
              </a:rPr>
              <a:t>Process and Timetable:</a:t>
            </a:r>
            <a:r>
              <a:rPr lang="en-GB" altLang="en-US" sz="1500" dirty="0">
                <a:cs typeface="Arial"/>
              </a:rPr>
              <a:t> Propositions expected to be led by combined authorities, co-developed with local authorities and research institutions and DLUHC.  Series of 5 Government gateways with likely announcements at the Autumn and Spring fiscal events.</a:t>
            </a:r>
            <a:endParaRPr lang="en-GB" sz="1500" dirty="0"/>
          </a:p>
          <a:p>
            <a:pPr marL="0" indent="0">
              <a:lnSpc>
                <a:spcPct val="100000"/>
              </a:lnSpc>
              <a:spcBef>
                <a:spcPts val="0"/>
              </a:spcBef>
              <a:buNone/>
              <a:defRPr/>
            </a:pPr>
            <a:endParaRPr lang="en-GB" altLang="en-US" sz="1600" dirty="0">
              <a:cs typeface="Arial"/>
            </a:endParaRPr>
          </a:p>
        </p:txBody>
      </p:sp>
    </p:spTree>
    <p:extLst>
      <p:ext uri="{BB962C8B-B14F-4D97-AF65-F5344CB8AC3E}">
        <p14:creationId xmlns:p14="http://schemas.microsoft.com/office/powerpoint/2010/main" val="305899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F297B-4AFB-4670-BBFA-020530016553}"/>
              </a:ext>
            </a:extLst>
          </p:cNvPr>
          <p:cNvSpPr>
            <a:spLocks noGrp="1"/>
          </p:cNvSpPr>
          <p:nvPr>
            <p:ph type="title"/>
          </p:nvPr>
        </p:nvSpPr>
        <p:spPr>
          <a:xfrm>
            <a:off x="609600" y="290697"/>
            <a:ext cx="9464748" cy="846987"/>
          </a:xfrm>
        </p:spPr>
        <p:txBody>
          <a:bodyPr>
            <a:normAutofit/>
          </a:bodyPr>
          <a:lstStyle/>
          <a:p>
            <a:r>
              <a:rPr lang="en-GB" sz="2600" b="1" dirty="0"/>
              <a:t>Investment Zones in more detail</a:t>
            </a:r>
          </a:p>
        </p:txBody>
      </p:sp>
      <p:sp>
        <p:nvSpPr>
          <p:cNvPr id="3" name="Content Placeholder 2">
            <a:extLst>
              <a:ext uri="{FF2B5EF4-FFF2-40B4-BE49-F238E27FC236}">
                <a16:creationId xmlns:a16="http://schemas.microsoft.com/office/drawing/2014/main" id="{A4BEE05D-A6A8-AFAB-4110-839DBE28FC8B}"/>
              </a:ext>
            </a:extLst>
          </p:cNvPr>
          <p:cNvSpPr>
            <a:spLocks noGrp="1"/>
          </p:cNvSpPr>
          <p:nvPr>
            <p:ph idx="1"/>
          </p:nvPr>
        </p:nvSpPr>
        <p:spPr>
          <a:xfrm>
            <a:off x="609600" y="1423051"/>
            <a:ext cx="11343051" cy="4525387"/>
          </a:xfrm>
        </p:spPr>
        <p:txBody>
          <a:bodyPr numCol="1" spcCol="72000">
            <a:noAutofit/>
          </a:bodyPr>
          <a:lstStyle/>
          <a:p>
            <a:pPr marL="0" indent="0">
              <a:lnSpc>
                <a:spcPct val="100000"/>
              </a:lnSpc>
              <a:spcBef>
                <a:spcPts val="0"/>
              </a:spcBef>
              <a:buNone/>
              <a:defRPr/>
            </a:pPr>
            <a:r>
              <a:rPr lang="en-US" sz="1500" b="1" i="1" dirty="0">
                <a:cs typeface="Arial"/>
              </a:rPr>
              <a:t>Incentives:  </a:t>
            </a:r>
            <a:r>
              <a:rPr lang="en-US" sz="1500" dirty="0">
                <a:cs typeface="Arial"/>
              </a:rPr>
              <a:t>Government is making available an additional £80m funding over five years, which can be flexibly applied between spending and five-year tax incentives.  Government is allowing the following tax incentives to be funded from the £80m on up to 3 x 200 ha sites:</a:t>
            </a:r>
          </a:p>
          <a:p>
            <a:pPr marL="0" indent="0">
              <a:lnSpc>
                <a:spcPct val="100000"/>
              </a:lnSpc>
              <a:spcBef>
                <a:spcPts val="0"/>
              </a:spcBef>
              <a:buNone/>
              <a:defRPr/>
            </a:pPr>
            <a:endParaRPr lang="en-US" sz="1500" dirty="0">
              <a:cs typeface="Arial"/>
            </a:endParaRPr>
          </a:p>
          <a:p>
            <a:pPr>
              <a:lnSpc>
                <a:spcPct val="100000"/>
              </a:lnSpc>
              <a:spcBef>
                <a:spcPts val="0"/>
              </a:spcBef>
              <a:defRPr/>
            </a:pPr>
            <a:r>
              <a:rPr lang="en-US" sz="1500" dirty="0">
                <a:cs typeface="Arial"/>
              </a:rPr>
              <a:t>Stamp Duty Land Tax relief for land and buildings bought/developed for commercial use;</a:t>
            </a:r>
          </a:p>
          <a:p>
            <a:pPr>
              <a:lnSpc>
                <a:spcPct val="100000"/>
              </a:lnSpc>
              <a:spcBef>
                <a:spcPts val="0"/>
              </a:spcBef>
              <a:defRPr/>
            </a:pPr>
            <a:r>
              <a:rPr lang="en-US" sz="1500" dirty="0">
                <a:cs typeface="Arial"/>
              </a:rPr>
              <a:t> business rates 100% relief on newly occupied business premises;</a:t>
            </a:r>
          </a:p>
          <a:p>
            <a:pPr>
              <a:lnSpc>
                <a:spcPct val="100000"/>
              </a:lnSpc>
              <a:spcBef>
                <a:spcPts val="0"/>
              </a:spcBef>
              <a:defRPr/>
            </a:pPr>
            <a:r>
              <a:rPr lang="en-US" sz="1500" dirty="0">
                <a:cs typeface="Arial"/>
              </a:rPr>
              <a:t> Enhanced 100% first year Capital Allowance,</a:t>
            </a:r>
          </a:p>
          <a:p>
            <a:pPr>
              <a:lnSpc>
                <a:spcPct val="100000"/>
              </a:lnSpc>
              <a:spcBef>
                <a:spcPts val="0"/>
              </a:spcBef>
              <a:defRPr/>
            </a:pPr>
            <a:r>
              <a:rPr lang="en-US" sz="1500" dirty="0">
                <a:cs typeface="Arial"/>
              </a:rPr>
              <a:t> Enhanced Structures and Buildings Allowance Accelerated relief</a:t>
            </a:r>
          </a:p>
          <a:p>
            <a:pPr>
              <a:lnSpc>
                <a:spcPct val="100000"/>
              </a:lnSpc>
              <a:spcBef>
                <a:spcPts val="0"/>
              </a:spcBef>
              <a:defRPr/>
            </a:pPr>
            <a:r>
              <a:rPr lang="en-US" sz="1500" dirty="0">
                <a:cs typeface="Arial"/>
              </a:rPr>
              <a:t> Employer NIC</a:t>
            </a:r>
          </a:p>
          <a:p>
            <a:pPr marL="0" indent="0">
              <a:lnSpc>
                <a:spcPct val="100000"/>
              </a:lnSpc>
              <a:spcBef>
                <a:spcPts val="0"/>
              </a:spcBef>
              <a:buNone/>
              <a:defRPr/>
            </a:pPr>
            <a:endParaRPr lang="en-US" sz="1500" dirty="0">
              <a:cs typeface="Arial"/>
            </a:endParaRPr>
          </a:p>
          <a:p>
            <a:pPr marL="0" indent="0">
              <a:lnSpc>
                <a:spcPct val="100000"/>
              </a:lnSpc>
              <a:spcBef>
                <a:spcPts val="0"/>
              </a:spcBef>
              <a:buNone/>
              <a:defRPr/>
            </a:pPr>
            <a:r>
              <a:rPr lang="en-US" sz="1500" dirty="0">
                <a:cs typeface="Arial"/>
              </a:rPr>
              <a:t>If it is not used to fund any tax incentives, then the £80m is to be 40:60 between revenue and capital.  This would allow, for example, skills provision for an anchor investor or employment services to be funded to help people into jobs in the relevant sector.  The capital element could fund infrastructure (although it is a very small amount). If the full tax incentives are taken up, then Government will make £35m available on a similar basis. </a:t>
            </a:r>
          </a:p>
          <a:p>
            <a:pPr marL="0" indent="0">
              <a:lnSpc>
                <a:spcPct val="100000"/>
              </a:lnSpc>
              <a:spcBef>
                <a:spcPts val="0"/>
              </a:spcBef>
              <a:buNone/>
              <a:defRPr/>
            </a:pPr>
            <a:endParaRPr lang="en-US" sz="1500" dirty="0">
              <a:cs typeface="Arial"/>
            </a:endParaRPr>
          </a:p>
          <a:p>
            <a:pPr marL="0" indent="0">
              <a:lnSpc>
                <a:spcPct val="100000"/>
              </a:lnSpc>
              <a:spcBef>
                <a:spcPts val="0"/>
              </a:spcBef>
              <a:buNone/>
              <a:defRPr/>
            </a:pPr>
            <a:r>
              <a:rPr lang="en-US" sz="1500" b="1" i="1" dirty="0">
                <a:cs typeface="Arial"/>
              </a:rPr>
              <a:t>Business Rate Retention:  </a:t>
            </a:r>
            <a:r>
              <a:rPr lang="en-US" sz="1500" dirty="0">
                <a:cs typeface="Arial"/>
              </a:rPr>
              <a:t>Government have said that up to two sites can be designated to retain 100% of business rate growth above baseline for 25 years above baseline, free from resets, to be reinvested in the primary sector. This does not preclude site infrastructure.</a:t>
            </a:r>
          </a:p>
        </p:txBody>
      </p:sp>
    </p:spTree>
    <p:extLst>
      <p:ext uri="{BB962C8B-B14F-4D97-AF65-F5344CB8AC3E}">
        <p14:creationId xmlns:p14="http://schemas.microsoft.com/office/powerpoint/2010/main" val="20096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F297B-4AFB-4670-BBFA-020530016553}"/>
              </a:ext>
            </a:extLst>
          </p:cNvPr>
          <p:cNvSpPr>
            <a:spLocks noGrp="1"/>
          </p:cNvSpPr>
          <p:nvPr>
            <p:ph type="title"/>
          </p:nvPr>
        </p:nvSpPr>
        <p:spPr>
          <a:xfrm>
            <a:off x="609600" y="290697"/>
            <a:ext cx="9464748" cy="846987"/>
          </a:xfrm>
        </p:spPr>
        <p:txBody>
          <a:bodyPr>
            <a:normAutofit/>
          </a:bodyPr>
          <a:lstStyle/>
          <a:p>
            <a:r>
              <a:rPr lang="en-GB" sz="2600" b="1" dirty="0"/>
              <a:t>Levelling Up Zones (aka Growth Zones)</a:t>
            </a:r>
          </a:p>
        </p:txBody>
      </p:sp>
      <p:sp>
        <p:nvSpPr>
          <p:cNvPr id="3" name="Content Placeholder 2">
            <a:extLst>
              <a:ext uri="{FF2B5EF4-FFF2-40B4-BE49-F238E27FC236}">
                <a16:creationId xmlns:a16="http://schemas.microsoft.com/office/drawing/2014/main" id="{A4BEE05D-A6A8-AFAB-4110-839DBE28FC8B}"/>
              </a:ext>
            </a:extLst>
          </p:cNvPr>
          <p:cNvSpPr>
            <a:spLocks noGrp="1"/>
          </p:cNvSpPr>
          <p:nvPr>
            <p:ph idx="1"/>
          </p:nvPr>
        </p:nvSpPr>
        <p:spPr>
          <a:xfrm>
            <a:off x="609600" y="1423051"/>
            <a:ext cx="11343051" cy="4525387"/>
          </a:xfrm>
        </p:spPr>
        <p:txBody>
          <a:bodyPr numCol="1" spcCol="72000">
            <a:noAutofit/>
          </a:bodyPr>
          <a:lstStyle/>
          <a:p>
            <a:pPr marL="0" indent="0">
              <a:lnSpc>
                <a:spcPct val="100000"/>
              </a:lnSpc>
              <a:spcBef>
                <a:spcPts val="0"/>
              </a:spcBef>
              <a:buNone/>
              <a:defRPr/>
            </a:pPr>
            <a:r>
              <a:rPr lang="en-GB" sz="1500" b="1" i="1" dirty="0"/>
              <a:t>Geography and sites:  </a:t>
            </a:r>
            <a:r>
              <a:rPr lang="en-GB" sz="1500" dirty="0"/>
              <a:t>In the DDD Government agreed to work with the West Midlands to develop up to six ‘Levelling Up Zones or Growth Zones.’ Government seeking large, single sites, as it makes operating the business rate retention system easier although this does not reflect the reality of the West Midlands geography and to work Levelling Up Zones needs to include groups of smaller sites and a larger number of sites.</a:t>
            </a:r>
          </a:p>
          <a:p>
            <a:pPr marL="0" indent="0">
              <a:lnSpc>
                <a:spcPct val="100000"/>
              </a:lnSpc>
              <a:spcBef>
                <a:spcPts val="0"/>
              </a:spcBef>
              <a:buNone/>
              <a:defRPr/>
            </a:pPr>
            <a:endParaRPr lang="en-GB" sz="1500" dirty="0"/>
          </a:p>
          <a:p>
            <a:pPr marL="0" indent="0">
              <a:lnSpc>
                <a:spcPct val="100000"/>
              </a:lnSpc>
              <a:spcBef>
                <a:spcPts val="0"/>
              </a:spcBef>
              <a:buNone/>
              <a:defRPr/>
            </a:pPr>
            <a:r>
              <a:rPr lang="en-GB" sz="1500" b="1" i="1" dirty="0"/>
              <a:t>Business rate retention: </a:t>
            </a:r>
            <a:r>
              <a:rPr lang="en-GB" sz="1500" dirty="0"/>
              <a:t>Government have offered 25 year business rate retention above baseline on the same basis as for Investment Zones. This is key to the zones working, as the aim is to use the BRR to finance the additional infrastructure needed to drive growth and benefit local people. </a:t>
            </a:r>
          </a:p>
          <a:p>
            <a:pPr marL="0" indent="0">
              <a:lnSpc>
                <a:spcPct val="100000"/>
              </a:lnSpc>
              <a:spcBef>
                <a:spcPts val="0"/>
              </a:spcBef>
              <a:buNone/>
              <a:defRPr/>
            </a:pPr>
            <a:endParaRPr lang="en-GB" sz="1500" b="1" i="1" dirty="0"/>
          </a:p>
          <a:p>
            <a:pPr marL="0" indent="0">
              <a:lnSpc>
                <a:spcPct val="100000"/>
              </a:lnSpc>
              <a:spcBef>
                <a:spcPts val="0"/>
              </a:spcBef>
              <a:buNone/>
              <a:defRPr/>
            </a:pPr>
            <a:r>
              <a:rPr lang="en-GB" sz="1500" b="1" i="1" dirty="0"/>
              <a:t>Next steps: </a:t>
            </a:r>
            <a:r>
              <a:rPr lang="en-GB" sz="1500" dirty="0"/>
              <a:t>Negotiation ahead with government on rules around LUZs such as how many sites can harness business rate growth retention</a:t>
            </a:r>
          </a:p>
          <a:p>
            <a:pPr marL="0" indent="0">
              <a:lnSpc>
                <a:spcPct val="100000"/>
              </a:lnSpc>
              <a:spcBef>
                <a:spcPts val="0"/>
              </a:spcBef>
              <a:buNone/>
              <a:defRPr/>
            </a:pPr>
            <a:endParaRPr lang="en-GB" sz="1500" b="1" i="1" dirty="0"/>
          </a:p>
          <a:p>
            <a:pPr marL="0" indent="0">
              <a:lnSpc>
                <a:spcPct val="100000"/>
              </a:lnSpc>
              <a:spcBef>
                <a:spcPts val="0"/>
              </a:spcBef>
              <a:buNone/>
              <a:defRPr/>
            </a:pPr>
            <a:r>
              <a:rPr lang="en-GB" sz="1500" b="1" i="1" dirty="0"/>
              <a:t>Emerging West Midlands proposition: </a:t>
            </a:r>
          </a:p>
          <a:p>
            <a:pPr>
              <a:lnSpc>
                <a:spcPct val="100000"/>
              </a:lnSpc>
              <a:spcBef>
                <a:spcPts val="0"/>
              </a:spcBef>
              <a:defRPr/>
            </a:pPr>
            <a:r>
              <a:rPr lang="en-GB" sz="1500" dirty="0"/>
              <a:t>EBNS</a:t>
            </a:r>
          </a:p>
          <a:p>
            <a:pPr>
              <a:lnSpc>
                <a:spcPct val="100000"/>
              </a:lnSpc>
              <a:spcBef>
                <a:spcPts val="0"/>
              </a:spcBef>
              <a:defRPr/>
            </a:pPr>
            <a:r>
              <a:rPr lang="en-GB" sz="1500" dirty="0"/>
              <a:t>Metro extension corridor (Dudley and</a:t>
            </a:r>
            <a:r>
              <a:rPr lang="nb-NO" sz="1500" dirty="0"/>
              <a:t> </a:t>
            </a:r>
            <a:r>
              <a:rPr lang="en-GB" sz="1500" dirty="0"/>
              <a:t>Sandwell)</a:t>
            </a:r>
          </a:p>
          <a:p>
            <a:pPr>
              <a:lnSpc>
                <a:spcPct val="100000"/>
              </a:lnSpc>
              <a:spcBef>
                <a:spcPts val="0"/>
              </a:spcBef>
              <a:defRPr/>
            </a:pPr>
            <a:r>
              <a:rPr lang="en-GB" sz="1500" dirty="0"/>
              <a:t>Walsall (Willenhall rail / road corridor)</a:t>
            </a:r>
          </a:p>
          <a:p>
            <a:pPr>
              <a:lnSpc>
                <a:spcPct val="100000"/>
              </a:lnSpc>
              <a:spcBef>
                <a:spcPts val="0"/>
              </a:spcBef>
              <a:defRPr/>
            </a:pPr>
            <a:r>
              <a:rPr lang="en-GB" sz="1500" dirty="0"/>
              <a:t>Wolverhampton Green Innovation Corridor</a:t>
            </a:r>
          </a:p>
          <a:p>
            <a:pPr>
              <a:lnSpc>
                <a:spcPct val="100000"/>
              </a:lnSpc>
              <a:spcBef>
                <a:spcPts val="0"/>
              </a:spcBef>
              <a:defRPr/>
            </a:pPr>
            <a:r>
              <a:rPr lang="en-GB" sz="1500" dirty="0"/>
              <a:t>Possibly Coventry sites, depending on IZ and </a:t>
            </a:r>
            <a:r>
              <a:rPr lang="en-GB" sz="1500" dirty="0" err="1"/>
              <a:t>Gigapark</a:t>
            </a:r>
            <a:endParaRPr lang="en-GB" sz="1500" dirty="0"/>
          </a:p>
        </p:txBody>
      </p:sp>
    </p:spTree>
    <p:extLst>
      <p:ext uri="{BB962C8B-B14F-4D97-AF65-F5344CB8AC3E}">
        <p14:creationId xmlns:p14="http://schemas.microsoft.com/office/powerpoint/2010/main" val="89178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81242-C760-6EBF-CD78-EC1A323E44C4}"/>
              </a:ext>
            </a:extLst>
          </p:cNvPr>
          <p:cNvSpPr>
            <a:spLocks noGrp="1"/>
          </p:cNvSpPr>
          <p:nvPr>
            <p:ph type="title"/>
          </p:nvPr>
        </p:nvSpPr>
        <p:spPr>
          <a:xfrm>
            <a:off x="609600" y="1296321"/>
            <a:ext cx="5334000" cy="963967"/>
          </a:xfrm>
        </p:spPr>
        <p:txBody>
          <a:bodyPr>
            <a:normAutofit/>
          </a:bodyPr>
          <a:lstStyle/>
          <a:p>
            <a:r>
              <a:rPr lang="en-GB" dirty="0"/>
              <a:t>Purpose</a:t>
            </a:r>
          </a:p>
        </p:txBody>
      </p:sp>
      <p:sp>
        <p:nvSpPr>
          <p:cNvPr id="3" name="Content Placeholder 2">
            <a:extLst>
              <a:ext uri="{FF2B5EF4-FFF2-40B4-BE49-F238E27FC236}">
                <a16:creationId xmlns:a16="http://schemas.microsoft.com/office/drawing/2014/main" id="{951792ED-418D-5D2D-8C71-7165B38E1CF0}"/>
              </a:ext>
            </a:extLst>
          </p:cNvPr>
          <p:cNvSpPr>
            <a:spLocks noGrp="1"/>
          </p:cNvSpPr>
          <p:nvPr>
            <p:ph idx="1"/>
          </p:nvPr>
        </p:nvSpPr>
        <p:spPr>
          <a:xfrm>
            <a:off x="609600" y="2016087"/>
            <a:ext cx="5334000" cy="4275856"/>
          </a:xfrm>
        </p:spPr>
        <p:txBody>
          <a:bodyPr>
            <a:noAutofit/>
          </a:bodyPr>
          <a:lstStyle/>
          <a:p>
            <a:pPr marL="0" indent="0">
              <a:spcBef>
                <a:spcPts val="0"/>
              </a:spcBef>
              <a:spcAft>
                <a:spcPts val="1200"/>
              </a:spcAft>
              <a:buNone/>
            </a:pPr>
            <a:r>
              <a:rPr lang="en-GB" b="1" dirty="0">
                <a:latin typeface="+mn-lt"/>
              </a:rPr>
              <a:t>This is our proposal for a new approach for East Birmingham and North Solihull. </a:t>
            </a:r>
            <a:r>
              <a:rPr lang="en-GB" dirty="0">
                <a:latin typeface="+mn-lt"/>
              </a:rPr>
              <a:t>Holistic intervention in the area will be underpinned by a 25-year business rates retention model that will unlock significant public and private investment in infrastructure to power jobs, new commercial development and housing. </a:t>
            </a:r>
          </a:p>
          <a:p>
            <a:pPr marL="0" indent="0">
              <a:spcBef>
                <a:spcPts val="0"/>
              </a:spcBef>
              <a:spcAft>
                <a:spcPts val="1200"/>
              </a:spcAft>
              <a:buNone/>
            </a:pPr>
            <a:r>
              <a:rPr lang="en-GB" dirty="0">
                <a:latin typeface="+mn-lt"/>
              </a:rPr>
              <a:t>Through an integrated plan for the area as a whole we will increase employment opportunities and improve outcomes including for health in an area with the largest concentration of deprivation in the UK. </a:t>
            </a:r>
            <a:endParaRPr lang="en-GB" b="1" dirty="0">
              <a:latin typeface="+mn-lt"/>
            </a:endParaRPr>
          </a:p>
          <a:p>
            <a:pPr marL="0" indent="0">
              <a:spcBef>
                <a:spcPts val="0"/>
              </a:spcBef>
              <a:spcAft>
                <a:spcPts val="1200"/>
              </a:spcAft>
              <a:buNone/>
            </a:pPr>
            <a:r>
              <a:rPr lang="en-GB" dirty="0">
                <a:latin typeface="+mn-lt"/>
              </a:rPr>
              <a:t>Our approach has been developed jointly by WMCA, Birmingham City Council and Solihull Metropolitan Borough Council. There is clear alignment and agreement across the Mayor and Local Authorities, which crosses across party lines to enable delivery at pace in one of the UK’s priority areas.</a:t>
            </a:r>
          </a:p>
          <a:p>
            <a:pPr marL="0" indent="0">
              <a:spcBef>
                <a:spcPts val="0"/>
              </a:spcBef>
              <a:spcAft>
                <a:spcPts val="1200"/>
              </a:spcAft>
              <a:buNone/>
            </a:pPr>
            <a:r>
              <a:rPr lang="en-GB" dirty="0">
                <a:latin typeface="+mn-lt"/>
              </a:rPr>
              <a:t>The proposals build on over a decade of work by the East Birmingham Board, North Solihull Partnership and a wide range of partners.</a:t>
            </a:r>
          </a:p>
        </p:txBody>
      </p:sp>
      <p:sp>
        <p:nvSpPr>
          <p:cNvPr id="4" name="Content Placeholder 3">
            <a:extLst>
              <a:ext uri="{FF2B5EF4-FFF2-40B4-BE49-F238E27FC236}">
                <a16:creationId xmlns:a16="http://schemas.microsoft.com/office/drawing/2014/main" id="{2C2463CC-62DC-53B8-85EA-929143C4330B}"/>
              </a:ext>
            </a:extLst>
          </p:cNvPr>
          <p:cNvSpPr>
            <a:spLocks noGrp="1"/>
          </p:cNvSpPr>
          <p:nvPr>
            <p:ph idx="10"/>
          </p:nvPr>
        </p:nvSpPr>
        <p:spPr>
          <a:xfrm>
            <a:off x="6248400" y="2016087"/>
            <a:ext cx="5334000" cy="4069027"/>
          </a:xfrm>
        </p:spPr>
        <p:txBody>
          <a:bodyPr>
            <a:noAutofit/>
          </a:bodyPr>
          <a:lstStyle/>
          <a:p>
            <a:pPr marL="0" indent="0">
              <a:spcBef>
                <a:spcPts val="0"/>
              </a:spcBef>
              <a:spcAft>
                <a:spcPts val="1200"/>
              </a:spcAft>
              <a:buNone/>
            </a:pPr>
            <a:r>
              <a:rPr lang="en-GB" dirty="0"/>
              <a:t>The integrated approach will be a demonstrator for government’s levelling up commitment, bringing together a suite of interventions designed to deliver local transformation. Interventions revolve around three pillars of work: </a:t>
            </a:r>
          </a:p>
          <a:p>
            <a:pPr>
              <a:spcBef>
                <a:spcPts val="0"/>
              </a:spcBef>
              <a:spcAft>
                <a:spcPts val="1200"/>
              </a:spcAft>
            </a:pPr>
            <a:r>
              <a:rPr lang="en-GB" b="1" dirty="0"/>
              <a:t>Governance and Capacity</a:t>
            </a:r>
            <a:r>
              <a:rPr lang="en-GB" dirty="0"/>
              <a:t>. Building local capacity to deliver and oversee interventions, through a bespoke governance model.</a:t>
            </a:r>
          </a:p>
          <a:p>
            <a:pPr>
              <a:spcBef>
                <a:spcPts val="0"/>
              </a:spcBef>
              <a:spcAft>
                <a:spcPts val="1200"/>
              </a:spcAft>
            </a:pPr>
            <a:r>
              <a:rPr lang="en-GB" b="1" dirty="0"/>
              <a:t>Infrastructure and Regeneration. </a:t>
            </a:r>
            <a:r>
              <a:rPr lang="en-GB" dirty="0"/>
              <a:t>Effective and high-impact public investment unlocked in order to effectively crowd in private sector investment at scale needed to drive and sustain growth, led by specific sites and improved transport connectivity key to faster and deeper growth </a:t>
            </a:r>
          </a:p>
          <a:p>
            <a:pPr>
              <a:spcBef>
                <a:spcPts val="0"/>
              </a:spcBef>
              <a:spcAft>
                <a:spcPts val="1200"/>
              </a:spcAft>
            </a:pPr>
            <a:r>
              <a:rPr lang="en-GB" b="1" dirty="0"/>
              <a:t>Public Services</a:t>
            </a:r>
            <a:r>
              <a:rPr lang="en-GB" dirty="0"/>
              <a:t>. Improved public services will ensure local people can benefit from new jobs, and that businesses have a ready supply of skilled people, and key indicators for people’s health and well-being are improved </a:t>
            </a:r>
          </a:p>
        </p:txBody>
      </p:sp>
      <p:sp>
        <p:nvSpPr>
          <p:cNvPr id="5" name="Title 1">
            <a:extLst>
              <a:ext uri="{FF2B5EF4-FFF2-40B4-BE49-F238E27FC236}">
                <a16:creationId xmlns:a16="http://schemas.microsoft.com/office/drawing/2014/main" id="{A70C4CAE-FAAB-6D39-A387-B302703354BD}"/>
              </a:ext>
            </a:extLst>
          </p:cNvPr>
          <p:cNvSpPr txBox="1">
            <a:spLocks/>
          </p:cNvSpPr>
          <p:nvPr/>
        </p:nvSpPr>
        <p:spPr>
          <a:xfrm>
            <a:off x="6248400" y="1296320"/>
            <a:ext cx="5334000" cy="963967"/>
          </a:xfrm>
          <a:prstGeom prst="rect">
            <a:avLst/>
          </a:prstGeom>
        </p:spPr>
        <p:txBody>
          <a:bodyPr vert="horz" lIns="77925" tIns="38963" rIns="77925" bIns="38963" rtlCol="0" anchor="ctr">
            <a:normAutofit/>
          </a:bodyPr>
          <a:lstStyle>
            <a:lvl1pPr algn="l" defTabSz="779233" rtl="0" eaLnBrk="1" latinLnBrk="0" hangingPunct="1">
              <a:spcBef>
                <a:spcPct val="0"/>
              </a:spcBef>
              <a:buNone/>
              <a:defRPr sz="2000" b="1" kern="1200">
                <a:solidFill>
                  <a:schemeClr val="tx1"/>
                </a:solidFill>
                <a:latin typeface="Arial Nova" pitchFamily="34" charset="0"/>
                <a:ea typeface="+mj-ea"/>
                <a:cs typeface="+mj-cs"/>
              </a:defRPr>
            </a:lvl1pPr>
          </a:lstStyle>
          <a:p>
            <a:r>
              <a:rPr lang="en-GB" dirty="0"/>
              <a:t>Pillars of interventions</a:t>
            </a:r>
          </a:p>
        </p:txBody>
      </p:sp>
      <p:sp>
        <p:nvSpPr>
          <p:cNvPr id="6" name="Title 1">
            <a:extLst>
              <a:ext uri="{FF2B5EF4-FFF2-40B4-BE49-F238E27FC236}">
                <a16:creationId xmlns:a16="http://schemas.microsoft.com/office/drawing/2014/main" id="{35F88362-F267-D80E-2158-759B2F87E06F}"/>
              </a:ext>
            </a:extLst>
          </p:cNvPr>
          <p:cNvSpPr txBox="1">
            <a:spLocks/>
          </p:cNvSpPr>
          <p:nvPr/>
        </p:nvSpPr>
        <p:spPr>
          <a:xfrm>
            <a:off x="609599" y="304800"/>
            <a:ext cx="10034427" cy="963967"/>
          </a:xfrm>
          <a:prstGeom prst="rect">
            <a:avLst/>
          </a:prstGeom>
        </p:spPr>
        <p:txBody>
          <a:bodyPr vert="horz" lIns="77925" tIns="38963" rIns="77925" bIns="38963" rtlCol="0" anchor="ctr">
            <a:normAutofit/>
          </a:bodyPr>
          <a:lstStyle>
            <a:lvl1pPr algn="l" defTabSz="779233" rtl="0" eaLnBrk="1" latinLnBrk="0" hangingPunct="1">
              <a:spcBef>
                <a:spcPct val="0"/>
              </a:spcBef>
              <a:buNone/>
              <a:defRPr sz="2000" b="1" kern="1200">
                <a:solidFill>
                  <a:schemeClr val="tx1"/>
                </a:solidFill>
                <a:latin typeface="Arial Nova" pitchFamily="34" charset="0"/>
                <a:ea typeface="+mj-ea"/>
                <a:cs typeface="+mj-cs"/>
              </a:defRPr>
            </a:lvl1pPr>
          </a:lstStyle>
          <a:p>
            <a:r>
              <a:rPr lang="en-GB" sz="2400" dirty="0"/>
              <a:t>East Birmingham &amp; North Solihull Levelling Up Zone</a:t>
            </a:r>
          </a:p>
        </p:txBody>
      </p:sp>
    </p:spTree>
    <p:extLst>
      <p:ext uri="{BB962C8B-B14F-4D97-AF65-F5344CB8AC3E}">
        <p14:creationId xmlns:p14="http://schemas.microsoft.com/office/powerpoint/2010/main" val="255685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2">
            <a:extLst>
              <a:ext uri="{FF2B5EF4-FFF2-40B4-BE49-F238E27FC236}">
                <a16:creationId xmlns:a16="http://schemas.microsoft.com/office/drawing/2014/main" id="{49821F00-4237-C324-0F6B-87B64CDC944F}"/>
              </a:ext>
            </a:extLst>
          </p:cNvPr>
          <p:cNvSpPr txBox="1">
            <a:spLocks/>
          </p:cNvSpPr>
          <p:nvPr/>
        </p:nvSpPr>
        <p:spPr>
          <a:xfrm>
            <a:off x="609600" y="1316301"/>
            <a:ext cx="4738150" cy="3779368"/>
          </a:xfrm>
          <a:prstGeom prst="rect">
            <a:avLst/>
          </a:prstGeom>
        </p:spPr>
        <p:txBody>
          <a:bodyPr>
            <a:noAutofit/>
          </a:bodyPr>
          <a:lstStyle>
            <a:lvl1pPr marL="292211" indent="-292211" algn="l" defTabSz="779233"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27" indent="-243510" algn="l" defTabSz="779233"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41" indent="-194808" algn="l" defTabSz="779233"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57" indent="-194808" algn="l" defTabSz="779233"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272" indent="-194808" algn="l" defTabSz="779233"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889" indent="-194808" algn="l" defTabSz="779233"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05" indent="-194808" algn="l" defTabSz="779233"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22" indent="-194808" algn="l" defTabSz="779233"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737" indent="-194808" algn="l" defTabSz="779233"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a:spcBef>
                <a:spcPts val="0"/>
              </a:spcBef>
              <a:spcAft>
                <a:spcPts val="1200"/>
              </a:spcAft>
              <a:buFont typeface="Wingdings" pitchFamily="2" charset="2"/>
              <a:buNone/>
            </a:pPr>
            <a:r>
              <a:rPr lang="en-GB" sz="1500">
                <a:solidFill>
                  <a:srgbClr val="242021"/>
                </a:solidFill>
                <a:latin typeface="+mn-lt"/>
              </a:rPr>
              <a:t>East Birmingham and North Solihull (EBNS) is a young, vibrant, socially, culturally and economically diverse part of the West Midlands with a population of around 375,000, larger than most UK cities. In the west the area connects the HS2 station at Curzon Street in Birmingham City centre with HS2 Interchange station at the NEC and airport to the east. This puts the region at the heart of potential growth opportunities and a unique opportunity within the UK to leverage growth to improve outcomes. Supporting this wider transport corridor, between the two stations, will be a key objective of the Levelling Up Zone.</a:t>
            </a:r>
          </a:p>
          <a:p>
            <a:pPr marL="0" indent="0">
              <a:spcBef>
                <a:spcPts val="0"/>
              </a:spcBef>
              <a:spcAft>
                <a:spcPts val="1200"/>
              </a:spcAft>
              <a:buFont typeface="Wingdings" pitchFamily="2" charset="2"/>
              <a:buNone/>
            </a:pPr>
            <a:r>
              <a:rPr lang="en-GB" sz="1500">
                <a:solidFill>
                  <a:srgbClr val="242021"/>
                </a:solidFill>
                <a:latin typeface="+mn-lt"/>
              </a:rPr>
              <a:t>Historically, East Birmingham and North Solihull have been closely tied, with much of North Solihull originally established as a post-war expansion of the city. The local economy and community are integrated across the administrative boundary – a focus on </a:t>
            </a:r>
            <a:r>
              <a:rPr lang="en-GB" sz="1500" b="1">
                <a:solidFill>
                  <a:srgbClr val="242021"/>
                </a:solidFill>
                <a:latin typeface="+mj-lt"/>
              </a:rPr>
              <a:t>opportunities and infrastructure across the area as a whole </a:t>
            </a:r>
            <a:r>
              <a:rPr lang="en-GB" sz="1500">
                <a:solidFill>
                  <a:srgbClr val="242021"/>
                </a:solidFill>
                <a:latin typeface="+mn-lt"/>
              </a:rPr>
              <a:t>will bring most benefits to the 25 wards of EBNS. </a:t>
            </a:r>
          </a:p>
        </p:txBody>
      </p:sp>
      <p:sp>
        <p:nvSpPr>
          <p:cNvPr id="2" name="Title 1">
            <a:extLst>
              <a:ext uri="{FF2B5EF4-FFF2-40B4-BE49-F238E27FC236}">
                <a16:creationId xmlns:a16="http://schemas.microsoft.com/office/drawing/2014/main" id="{9AB2FA20-E563-9EB3-19C2-98F1805E53CF}"/>
              </a:ext>
            </a:extLst>
          </p:cNvPr>
          <p:cNvSpPr txBox="1">
            <a:spLocks/>
          </p:cNvSpPr>
          <p:nvPr/>
        </p:nvSpPr>
        <p:spPr>
          <a:xfrm>
            <a:off x="609599" y="304800"/>
            <a:ext cx="10034427" cy="963967"/>
          </a:xfrm>
          <a:prstGeom prst="rect">
            <a:avLst/>
          </a:prstGeom>
        </p:spPr>
        <p:txBody>
          <a:bodyPr vert="horz" lIns="77925" tIns="38963" rIns="77925" bIns="38963" rtlCol="0" anchor="ctr">
            <a:normAutofit/>
          </a:bodyPr>
          <a:lstStyle>
            <a:lvl1pPr algn="l" defTabSz="779233" rtl="0" eaLnBrk="1" latinLnBrk="0" hangingPunct="1">
              <a:spcBef>
                <a:spcPct val="0"/>
              </a:spcBef>
              <a:buNone/>
              <a:defRPr sz="2000" b="1" kern="1200">
                <a:solidFill>
                  <a:schemeClr val="tx1"/>
                </a:solidFill>
                <a:latin typeface="Arial Nova" pitchFamily="34" charset="0"/>
                <a:ea typeface="+mj-ea"/>
                <a:cs typeface="+mj-cs"/>
              </a:defRPr>
            </a:lvl1pPr>
          </a:lstStyle>
          <a:p>
            <a:r>
              <a:rPr lang="en-GB" sz="2400" dirty="0"/>
              <a:t>East Birmingham &amp; North Solihull: shared opportunities</a:t>
            </a:r>
          </a:p>
        </p:txBody>
      </p:sp>
      <p:sp>
        <p:nvSpPr>
          <p:cNvPr id="20" name="TextBox 19">
            <a:extLst>
              <a:ext uri="{FF2B5EF4-FFF2-40B4-BE49-F238E27FC236}">
                <a16:creationId xmlns:a16="http://schemas.microsoft.com/office/drawing/2014/main" id="{6684D076-473E-D64D-5F06-6F73A986B48E}"/>
              </a:ext>
            </a:extLst>
          </p:cNvPr>
          <p:cNvSpPr txBox="1"/>
          <p:nvPr/>
        </p:nvSpPr>
        <p:spPr>
          <a:xfrm>
            <a:off x="8389314" y="5242699"/>
            <a:ext cx="3536869" cy="331413"/>
          </a:xfrm>
          <a:prstGeom prst="rect">
            <a:avLst/>
          </a:prstGeom>
          <a:noFill/>
        </p:spPr>
        <p:txBody>
          <a:bodyPr wrap="square" rtlCol="0" anchor="b">
            <a:spAutoFit/>
          </a:bodyPr>
          <a:lstStyle/>
          <a:p>
            <a:r>
              <a:rPr lang="en-US" sz="1500" b="1" i="1">
                <a:solidFill>
                  <a:schemeClr val="accent1"/>
                </a:solidFill>
                <a:latin typeface="+mj-lt"/>
                <a:cs typeface="Poppins" panose="00000500000000000000" pitchFamily="2" charset="0"/>
              </a:rPr>
              <a:t>Areas of growth and high potential </a:t>
            </a:r>
          </a:p>
        </p:txBody>
      </p:sp>
      <p:pic>
        <p:nvPicPr>
          <p:cNvPr id="7" name="Picture 6">
            <a:extLst>
              <a:ext uri="{FF2B5EF4-FFF2-40B4-BE49-F238E27FC236}">
                <a16:creationId xmlns:a16="http://schemas.microsoft.com/office/drawing/2014/main" id="{FC7AB7A2-632E-0223-552E-7DF7D897FF22}"/>
              </a:ext>
            </a:extLst>
          </p:cNvPr>
          <p:cNvPicPr>
            <a:picLocks noChangeAspect="1"/>
          </p:cNvPicPr>
          <p:nvPr/>
        </p:nvPicPr>
        <p:blipFill>
          <a:blip r:embed="rId2"/>
          <a:stretch>
            <a:fillRect/>
          </a:stretch>
        </p:blipFill>
        <p:spPr>
          <a:xfrm>
            <a:off x="5686425" y="1439577"/>
            <a:ext cx="5895975" cy="3810813"/>
          </a:xfrm>
          <a:prstGeom prst="rect">
            <a:avLst/>
          </a:prstGeom>
        </p:spPr>
      </p:pic>
    </p:spTree>
    <p:extLst>
      <p:ext uri="{BB962C8B-B14F-4D97-AF65-F5344CB8AC3E}">
        <p14:creationId xmlns:p14="http://schemas.microsoft.com/office/powerpoint/2010/main" val="207060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4">
            <a:extLst>
              <a:ext uri="{FF2B5EF4-FFF2-40B4-BE49-F238E27FC236}">
                <a16:creationId xmlns:a16="http://schemas.microsoft.com/office/drawing/2014/main" id="{D6DEA7E1-BB11-871E-E766-1684C272FBE1}"/>
              </a:ext>
            </a:extLst>
          </p:cNvPr>
          <p:cNvSpPr>
            <a:spLocks noGrp="1"/>
          </p:cNvSpPr>
          <p:nvPr>
            <p:ph idx="1"/>
          </p:nvPr>
        </p:nvSpPr>
        <p:spPr>
          <a:xfrm>
            <a:off x="609600" y="1260190"/>
            <a:ext cx="10831286" cy="4906788"/>
          </a:xfrm>
        </p:spPr>
        <p:txBody>
          <a:bodyPr vert="horz" lIns="77925" tIns="38963" rIns="77925" bIns="38963" rtlCol="0" anchor="t">
            <a:noAutofit/>
          </a:bodyPr>
          <a:lstStyle/>
          <a:p>
            <a:pPr marL="0" indent="0">
              <a:lnSpc>
                <a:spcPct val="120000"/>
              </a:lnSpc>
              <a:buNone/>
            </a:pPr>
            <a:r>
              <a:rPr lang="en-GB" sz="1500">
                <a:solidFill>
                  <a:srgbClr val="000000"/>
                </a:solidFill>
                <a:latin typeface="+mn-lt"/>
              </a:rPr>
              <a:t>To deliver the growth needed and ensure that this delivers for local people will require a new approach to both public capital investment and public services. Why? Because we need to lever in more of the proceeds of private sector growth to fund infrastructure which in turn will accelerate further private investment and growth. And we need to ensure that local services are more integrated and more effectively targeting those who, with the right help, could benefit in terms of health and wages thereby generating a multiplier growth circle.</a:t>
            </a:r>
          </a:p>
        </p:txBody>
      </p:sp>
      <p:sp>
        <p:nvSpPr>
          <p:cNvPr id="17" name="Slide Number Placeholder 1">
            <a:extLst>
              <a:ext uri="{FF2B5EF4-FFF2-40B4-BE49-F238E27FC236}">
                <a16:creationId xmlns:a16="http://schemas.microsoft.com/office/drawing/2014/main" id="{8085B253-CFC2-1D8C-74F8-86CF88EBC34D}"/>
              </a:ext>
            </a:extLst>
          </p:cNvPr>
          <p:cNvSpPr txBox="1">
            <a:spLocks/>
          </p:cNvSpPr>
          <p:nvPr/>
        </p:nvSpPr>
        <p:spPr>
          <a:xfrm>
            <a:off x="11827215" y="1498"/>
            <a:ext cx="36478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5A89BE1-5792-4ACB-BF4C-7FAB88C6C5B7}" type="slidenum">
              <a:rPr lang="en-GB" sz="1100" smtClean="0">
                <a:solidFill>
                  <a:schemeClr val="tx1">
                    <a:lumMod val="65000"/>
                    <a:lumOff val="35000"/>
                  </a:schemeClr>
                </a:solidFill>
              </a:rPr>
              <a:pPr algn="r"/>
              <a:t>8</a:t>
            </a:fld>
            <a:endParaRPr lang="en-GB">
              <a:solidFill>
                <a:schemeClr val="tx1">
                  <a:lumMod val="65000"/>
                  <a:lumOff val="35000"/>
                </a:schemeClr>
              </a:solidFill>
            </a:endParaRPr>
          </a:p>
        </p:txBody>
      </p:sp>
      <p:sp>
        <p:nvSpPr>
          <p:cNvPr id="3" name="TextBox 2">
            <a:extLst>
              <a:ext uri="{FF2B5EF4-FFF2-40B4-BE49-F238E27FC236}">
                <a16:creationId xmlns:a16="http://schemas.microsoft.com/office/drawing/2014/main" id="{6219E737-667E-D0CB-EF96-3AC1D9CD3E30}"/>
              </a:ext>
            </a:extLst>
          </p:cNvPr>
          <p:cNvSpPr txBox="1"/>
          <p:nvPr/>
        </p:nvSpPr>
        <p:spPr>
          <a:xfrm>
            <a:off x="609600" y="2795660"/>
            <a:ext cx="7037972" cy="3733330"/>
          </a:xfrm>
          <a:prstGeom prst="rect">
            <a:avLst/>
          </a:prstGeom>
          <a:noFill/>
        </p:spPr>
        <p:txBody>
          <a:bodyPr wrap="square" lIns="91440" tIns="45720" rIns="91440" bIns="45720" rtlCol="0" anchor="t">
            <a:spAutoFit/>
          </a:bodyPr>
          <a:lstStyle/>
          <a:p>
            <a:pPr marL="0" indent="0">
              <a:lnSpc>
                <a:spcPct val="120000"/>
              </a:lnSpc>
              <a:buNone/>
            </a:pPr>
            <a:r>
              <a:rPr lang="en-GB" b="1">
                <a:solidFill>
                  <a:srgbClr val="000000"/>
                </a:solidFill>
                <a:latin typeface="+mj-lt"/>
              </a:rPr>
              <a:t>What this will involve:</a:t>
            </a:r>
            <a:endParaRPr lang="en-GB" sz="1600" b="1"/>
          </a:p>
          <a:p>
            <a:pPr marL="285750" indent="-285750">
              <a:spcBef>
                <a:spcPts val="0"/>
              </a:spcBef>
              <a:spcAft>
                <a:spcPts val="1200"/>
              </a:spcAft>
              <a:buFont typeface="Arial" panose="020B0604020202020204" pitchFamily="34" charset="0"/>
              <a:buChar char="•"/>
            </a:pPr>
            <a:r>
              <a:rPr lang="en-GB" sz="1500" b="1"/>
              <a:t>Governance and Capacity</a:t>
            </a:r>
            <a:r>
              <a:rPr lang="en-GB" sz="1500"/>
              <a:t>. Building local capacity to deliver and oversee interventions, through a bespoke governance model covering local delivery vehicles</a:t>
            </a:r>
          </a:p>
          <a:p>
            <a:pPr marL="285750" indent="-285750">
              <a:spcBef>
                <a:spcPts val="0"/>
              </a:spcBef>
              <a:spcAft>
                <a:spcPts val="1200"/>
              </a:spcAft>
              <a:buFont typeface="Arial" panose="020B0604020202020204" pitchFamily="34" charset="0"/>
              <a:buChar char="•"/>
            </a:pPr>
            <a:r>
              <a:rPr lang="en-GB" sz="1500" b="1"/>
              <a:t>Infrastructure and Regeneration. </a:t>
            </a:r>
            <a:r>
              <a:rPr lang="en-GB" sz="1500"/>
              <a:t>Effective and high-impact public investment unlocked in order to effectively crowd in private sector investment at scale needed to drive and sustain growth, led by specific sites and improved transport connectivity key to faster and deeper growth </a:t>
            </a:r>
          </a:p>
          <a:p>
            <a:pPr marL="285750" indent="-285750">
              <a:spcBef>
                <a:spcPts val="0"/>
              </a:spcBef>
              <a:spcAft>
                <a:spcPts val="1200"/>
              </a:spcAft>
              <a:buFont typeface="Arial" panose="020B0604020202020204" pitchFamily="34" charset="0"/>
              <a:buChar char="•"/>
            </a:pPr>
            <a:r>
              <a:rPr lang="en-GB" sz="1500" b="1"/>
              <a:t>Public Services</a:t>
            </a:r>
            <a:r>
              <a:rPr lang="en-GB" sz="1500"/>
              <a:t>. Improved public services will ensure local people can benefit from new jobs, and that businesses have a ready supply of skilled people, and key indicators for people’s health and well-being are improved, with a particular focus on </a:t>
            </a:r>
            <a:r>
              <a:rPr lang="en-GB" sz="1500" b="1"/>
              <a:t>Health, Skills and Early Years Intervention</a:t>
            </a:r>
            <a:r>
              <a:rPr lang="en-GB" sz="1500"/>
              <a:t>. This will include maximising social value and the role of public sector institutions and anchors in economic development across EBNS. </a:t>
            </a:r>
            <a:endParaRPr lang="en-GB" sz="1400"/>
          </a:p>
        </p:txBody>
      </p:sp>
      <p:sp>
        <p:nvSpPr>
          <p:cNvPr id="19" name="Title 1">
            <a:extLst>
              <a:ext uri="{FF2B5EF4-FFF2-40B4-BE49-F238E27FC236}">
                <a16:creationId xmlns:a16="http://schemas.microsoft.com/office/drawing/2014/main" id="{A7A165D5-E74A-A13B-EF78-923FA565FD59}"/>
              </a:ext>
            </a:extLst>
          </p:cNvPr>
          <p:cNvSpPr txBox="1">
            <a:spLocks/>
          </p:cNvSpPr>
          <p:nvPr/>
        </p:nvSpPr>
        <p:spPr>
          <a:xfrm>
            <a:off x="609600" y="304800"/>
            <a:ext cx="10972800" cy="963967"/>
          </a:xfrm>
          <a:prstGeom prst="rect">
            <a:avLst/>
          </a:prstGeom>
        </p:spPr>
        <p:txBody>
          <a:bodyPr vert="horz" lIns="77925" tIns="38963" rIns="77925" bIns="38963" rtlCol="0" anchor="ctr">
            <a:normAutofit/>
          </a:bodyPr>
          <a:lstStyle>
            <a:lvl1pPr algn="l" defTabSz="779233" rtl="0" eaLnBrk="1" latinLnBrk="0" hangingPunct="1">
              <a:spcBef>
                <a:spcPct val="0"/>
              </a:spcBef>
              <a:buNone/>
              <a:defRPr sz="2000" b="1" kern="1200">
                <a:solidFill>
                  <a:schemeClr val="tx1"/>
                </a:solidFill>
                <a:latin typeface="Arial Nova" pitchFamily="34" charset="0"/>
                <a:ea typeface="+mj-ea"/>
                <a:cs typeface="+mj-cs"/>
              </a:defRPr>
            </a:lvl1pPr>
          </a:lstStyle>
          <a:p>
            <a:r>
              <a:rPr lang="en-GB" sz="2400" dirty="0">
                <a:latin typeface="Arial Nova"/>
              </a:rPr>
              <a:t>A new co-ordinated approach: 3 pillars of intervention</a:t>
            </a:r>
            <a:endParaRPr lang="en-GB" sz="2400" dirty="0"/>
          </a:p>
        </p:txBody>
      </p:sp>
      <p:pic>
        <p:nvPicPr>
          <p:cNvPr id="2" name="Picture 1">
            <a:extLst>
              <a:ext uri="{FF2B5EF4-FFF2-40B4-BE49-F238E27FC236}">
                <a16:creationId xmlns:a16="http://schemas.microsoft.com/office/drawing/2014/main" id="{300FC821-C3BA-FE42-C501-3ECBF983106B}"/>
              </a:ext>
            </a:extLst>
          </p:cNvPr>
          <p:cNvPicPr>
            <a:picLocks noChangeAspect="1"/>
          </p:cNvPicPr>
          <p:nvPr/>
        </p:nvPicPr>
        <p:blipFill>
          <a:blip r:embed="rId2"/>
          <a:stretch>
            <a:fillRect/>
          </a:stretch>
        </p:blipFill>
        <p:spPr>
          <a:xfrm>
            <a:off x="8287276" y="2969235"/>
            <a:ext cx="2911277" cy="2920460"/>
          </a:xfrm>
          <a:prstGeom prst="rect">
            <a:avLst/>
          </a:prstGeom>
        </p:spPr>
      </p:pic>
    </p:spTree>
    <p:extLst>
      <p:ext uri="{BB962C8B-B14F-4D97-AF65-F5344CB8AC3E}">
        <p14:creationId xmlns:p14="http://schemas.microsoft.com/office/powerpoint/2010/main" val="2780032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2">
            <a:extLst>
              <a:ext uri="{FF2B5EF4-FFF2-40B4-BE49-F238E27FC236}">
                <a16:creationId xmlns:a16="http://schemas.microsoft.com/office/drawing/2014/main" id="{7B43D043-8C63-F105-183C-2D739515086B}"/>
              </a:ext>
            </a:extLst>
          </p:cNvPr>
          <p:cNvSpPr>
            <a:spLocks noGrp="1"/>
          </p:cNvSpPr>
          <p:nvPr>
            <p:ph type="title"/>
          </p:nvPr>
        </p:nvSpPr>
        <p:spPr>
          <a:xfrm>
            <a:off x="633525" y="305172"/>
            <a:ext cx="10972800" cy="963967"/>
          </a:xfrm>
        </p:spPr>
        <p:txBody>
          <a:bodyPr>
            <a:normAutofit/>
          </a:bodyPr>
          <a:lstStyle/>
          <a:p>
            <a:r>
              <a:rPr lang="en-GB" sz="2400">
                <a:solidFill>
                  <a:schemeClr val="accent1"/>
                </a:solidFill>
                <a:latin typeface="Arial Nova"/>
              </a:rPr>
              <a:t>A new co-ordinated approach</a:t>
            </a:r>
            <a:endParaRPr lang="en-GB" sz="2400">
              <a:solidFill>
                <a:schemeClr val="accent1"/>
              </a:solidFill>
            </a:endParaRPr>
          </a:p>
        </p:txBody>
      </p:sp>
      <p:grpSp>
        <p:nvGrpSpPr>
          <p:cNvPr id="36" name="Group 35">
            <a:extLst>
              <a:ext uri="{FF2B5EF4-FFF2-40B4-BE49-F238E27FC236}">
                <a16:creationId xmlns:a16="http://schemas.microsoft.com/office/drawing/2014/main" id="{FFE391EB-A9D1-440C-5D5C-13ABE8F73449}"/>
              </a:ext>
            </a:extLst>
          </p:cNvPr>
          <p:cNvGrpSpPr/>
          <p:nvPr/>
        </p:nvGrpSpPr>
        <p:grpSpPr>
          <a:xfrm>
            <a:off x="864211" y="1242505"/>
            <a:ext cx="10463577" cy="4807411"/>
            <a:chOff x="509229" y="1136857"/>
            <a:chExt cx="10863779" cy="5069665"/>
          </a:xfrm>
        </p:grpSpPr>
        <p:cxnSp>
          <p:nvCxnSpPr>
            <p:cNvPr id="49" name="Connector: Elbow 48">
              <a:extLst>
                <a:ext uri="{FF2B5EF4-FFF2-40B4-BE49-F238E27FC236}">
                  <a16:creationId xmlns:a16="http://schemas.microsoft.com/office/drawing/2014/main" id="{F011711E-9158-407C-D8D1-B97A2584CA09}"/>
                </a:ext>
              </a:extLst>
            </p:cNvPr>
            <p:cNvCxnSpPr>
              <a:cxnSpLocks/>
              <a:stCxn id="18" idx="1"/>
              <a:endCxn id="2" idx="1"/>
            </p:cNvCxnSpPr>
            <p:nvPr/>
          </p:nvCxnSpPr>
          <p:spPr>
            <a:xfrm rot="10800000" flipH="1" flipV="1">
              <a:off x="638280" y="1750583"/>
              <a:ext cx="180709" cy="1532375"/>
            </a:xfrm>
            <a:prstGeom prst="bentConnector3">
              <a:avLst>
                <a:gd name="adj1" fmla="val -126502"/>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8B9096DA-E7CE-B63B-5500-B30F55341A80}"/>
                </a:ext>
              </a:extLst>
            </p:cNvPr>
            <p:cNvCxnSpPr>
              <a:cxnSpLocks/>
              <a:stCxn id="18" idx="1"/>
              <a:endCxn id="61" idx="1"/>
            </p:cNvCxnSpPr>
            <p:nvPr/>
          </p:nvCxnSpPr>
          <p:spPr>
            <a:xfrm rot="10800000" flipH="1" flipV="1">
              <a:off x="638280" y="1750584"/>
              <a:ext cx="180709" cy="3427582"/>
            </a:xfrm>
            <a:prstGeom prst="bentConnector3">
              <a:avLst>
                <a:gd name="adj1" fmla="val -126502"/>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62" name="Rectangle: Rounded Corners 61">
              <a:extLst>
                <a:ext uri="{FF2B5EF4-FFF2-40B4-BE49-F238E27FC236}">
                  <a16:creationId xmlns:a16="http://schemas.microsoft.com/office/drawing/2014/main" id="{DD652A51-D0C5-E7C2-2C76-A4F90D4FFE46}"/>
                </a:ext>
              </a:extLst>
            </p:cNvPr>
            <p:cNvSpPr/>
            <p:nvPr/>
          </p:nvSpPr>
          <p:spPr>
            <a:xfrm>
              <a:off x="818990" y="1136857"/>
              <a:ext cx="9527085" cy="1198961"/>
            </a:xfrm>
            <a:prstGeom prst="roundRect">
              <a:avLst>
                <a:gd name="adj" fmla="val 1185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61" name="Rectangle: Rounded Corners 60">
              <a:extLst>
                <a:ext uri="{FF2B5EF4-FFF2-40B4-BE49-F238E27FC236}">
                  <a16:creationId xmlns:a16="http://schemas.microsoft.com/office/drawing/2014/main" id="{682737CC-E650-B433-752F-67D1BBAE27A3}"/>
                </a:ext>
              </a:extLst>
            </p:cNvPr>
            <p:cNvSpPr/>
            <p:nvPr/>
          </p:nvSpPr>
          <p:spPr>
            <a:xfrm>
              <a:off x="818990" y="4149810"/>
              <a:ext cx="9527085" cy="2056712"/>
            </a:xfrm>
            <a:prstGeom prst="roundRect">
              <a:avLst>
                <a:gd name="adj" fmla="val 972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2" name="Rectangle: Rounded Corners 1">
              <a:extLst>
                <a:ext uri="{FF2B5EF4-FFF2-40B4-BE49-F238E27FC236}">
                  <a16:creationId xmlns:a16="http://schemas.microsoft.com/office/drawing/2014/main" id="{A0B637D2-DEE0-D357-CE0C-6042E3BFD0D2}"/>
                </a:ext>
              </a:extLst>
            </p:cNvPr>
            <p:cNvSpPr/>
            <p:nvPr/>
          </p:nvSpPr>
          <p:spPr>
            <a:xfrm>
              <a:off x="818990" y="2601387"/>
              <a:ext cx="9527085" cy="1363143"/>
            </a:xfrm>
            <a:prstGeom prst="roundRect">
              <a:avLst>
                <a:gd name="adj" fmla="val 1185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8" name="Freeform: Shape 7">
              <a:extLst>
                <a:ext uri="{FF2B5EF4-FFF2-40B4-BE49-F238E27FC236}">
                  <a16:creationId xmlns:a16="http://schemas.microsoft.com/office/drawing/2014/main" id="{BCA16376-13F8-EEFB-8DC2-3FE1F75D547E}"/>
                </a:ext>
              </a:extLst>
            </p:cNvPr>
            <p:cNvSpPr/>
            <p:nvPr/>
          </p:nvSpPr>
          <p:spPr>
            <a:xfrm>
              <a:off x="549123" y="2908577"/>
              <a:ext cx="1889304" cy="639651"/>
            </a:xfrm>
            <a:custGeom>
              <a:avLst/>
              <a:gdLst>
                <a:gd name="connsiteX0" fmla="*/ 0 w 2237271"/>
                <a:gd name="connsiteY0" fmla="*/ 63965 h 639651"/>
                <a:gd name="connsiteX1" fmla="*/ 63965 w 2237271"/>
                <a:gd name="connsiteY1" fmla="*/ 0 h 639651"/>
                <a:gd name="connsiteX2" fmla="*/ 2173306 w 2237271"/>
                <a:gd name="connsiteY2" fmla="*/ 0 h 639651"/>
                <a:gd name="connsiteX3" fmla="*/ 2237271 w 2237271"/>
                <a:gd name="connsiteY3" fmla="*/ 63965 h 639651"/>
                <a:gd name="connsiteX4" fmla="*/ 2237271 w 2237271"/>
                <a:gd name="connsiteY4" fmla="*/ 575686 h 639651"/>
                <a:gd name="connsiteX5" fmla="*/ 2173306 w 2237271"/>
                <a:gd name="connsiteY5" fmla="*/ 639651 h 639651"/>
                <a:gd name="connsiteX6" fmla="*/ 63965 w 2237271"/>
                <a:gd name="connsiteY6" fmla="*/ 639651 h 639651"/>
                <a:gd name="connsiteX7" fmla="*/ 0 w 2237271"/>
                <a:gd name="connsiteY7" fmla="*/ 575686 h 639651"/>
                <a:gd name="connsiteX8" fmla="*/ 0 w 2237271"/>
                <a:gd name="connsiteY8" fmla="*/ 63965 h 63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7271" h="639651">
                  <a:moveTo>
                    <a:pt x="0" y="63965"/>
                  </a:moveTo>
                  <a:cubicBezTo>
                    <a:pt x="0" y="28638"/>
                    <a:pt x="28638" y="0"/>
                    <a:pt x="63965" y="0"/>
                  </a:cubicBezTo>
                  <a:lnTo>
                    <a:pt x="2173306" y="0"/>
                  </a:lnTo>
                  <a:cubicBezTo>
                    <a:pt x="2208633" y="0"/>
                    <a:pt x="2237271" y="28638"/>
                    <a:pt x="2237271" y="63965"/>
                  </a:cubicBezTo>
                  <a:lnTo>
                    <a:pt x="2237271" y="575686"/>
                  </a:lnTo>
                  <a:cubicBezTo>
                    <a:pt x="2237271" y="611013"/>
                    <a:pt x="2208633" y="639651"/>
                    <a:pt x="2173306" y="639651"/>
                  </a:cubicBezTo>
                  <a:lnTo>
                    <a:pt x="63965" y="639651"/>
                  </a:lnTo>
                  <a:cubicBezTo>
                    <a:pt x="28638" y="639651"/>
                    <a:pt x="0" y="611013"/>
                    <a:pt x="0" y="575686"/>
                  </a:cubicBezTo>
                  <a:lnTo>
                    <a:pt x="0" y="63965"/>
                  </a:lnTo>
                  <a:close/>
                </a:path>
              </a:pathLst>
            </a:custGeom>
            <a:ln w="12700">
              <a:solidFill>
                <a:schemeClr val="bg2"/>
              </a:solidFill>
            </a:ln>
          </p:spPr>
          <p:style>
            <a:lnRef idx="2">
              <a:schemeClr val="lt1">
                <a:hueOff val="0"/>
                <a:satOff val="0"/>
                <a:lumOff val="0"/>
                <a:alphaOff val="0"/>
              </a:schemeClr>
            </a:lnRef>
            <a:fillRef idx="1">
              <a:schemeClr val="accent3">
                <a:shade val="60000"/>
                <a:hueOff val="0"/>
                <a:satOff val="0"/>
                <a:lumOff val="0"/>
                <a:alphaOff val="0"/>
              </a:schemeClr>
            </a:fillRef>
            <a:effectRef idx="0">
              <a:schemeClr val="accent3">
                <a:shade val="60000"/>
                <a:hueOff val="0"/>
                <a:satOff val="0"/>
                <a:lumOff val="0"/>
                <a:alphaOff val="0"/>
              </a:schemeClr>
            </a:effectRef>
            <a:fontRef idx="minor">
              <a:schemeClr val="lt1"/>
            </a:fontRef>
          </p:style>
          <p:txBody>
            <a:bodyPr spcFirstLastPara="0" vert="horz" wrap="square" lIns="25720" tIns="25720" rIns="25720" bIns="25720" numCol="1" spcCol="1270" anchor="ctr" anchorCtr="0">
              <a:noAutofit/>
            </a:bodyPr>
            <a:lstStyle/>
            <a:p>
              <a:pPr marL="0" lvl="0" indent="0" algn="ctr" defTabSz="466725">
                <a:lnSpc>
                  <a:spcPct val="90000"/>
                </a:lnSpc>
                <a:spcBef>
                  <a:spcPct val="0"/>
                </a:spcBef>
                <a:spcAft>
                  <a:spcPct val="35000"/>
                </a:spcAft>
                <a:buNone/>
              </a:pPr>
              <a:r>
                <a:rPr lang="en-GB" sz="1200" kern="1200"/>
                <a:t>Enabling infrastructure and regeneration investment at scale</a:t>
              </a:r>
            </a:p>
          </p:txBody>
        </p:sp>
        <p:sp>
          <p:nvSpPr>
            <p:cNvPr id="10" name="Freeform: Shape 9">
              <a:extLst>
                <a:ext uri="{FF2B5EF4-FFF2-40B4-BE49-F238E27FC236}">
                  <a16:creationId xmlns:a16="http://schemas.microsoft.com/office/drawing/2014/main" id="{B64A6841-F70D-A098-A29F-30AC32C58BC7}"/>
                </a:ext>
              </a:extLst>
            </p:cNvPr>
            <p:cNvSpPr/>
            <p:nvPr/>
          </p:nvSpPr>
          <p:spPr>
            <a:xfrm>
              <a:off x="2610049" y="2882470"/>
              <a:ext cx="2498655" cy="396000"/>
            </a:xfrm>
            <a:custGeom>
              <a:avLst/>
              <a:gdLst>
                <a:gd name="connsiteX0" fmla="*/ 0 w 1980617"/>
                <a:gd name="connsiteY0" fmla="*/ 63965 h 639651"/>
                <a:gd name="connsiteX1" fmla="*/ 63965 w 1980617"/>
                <a:gd name="connsiteY1" fmla="*/ 0 h 639651"/>
                <a:gd name="connsiteX2" fmla="*/ 1916652 w 1980617"/>
                <a:gd name="connsiteY2" fmla="*/ 0 h 639651"/>
                <a:gd name="connsiteX3" fmla="*/ 1980617 w 1980617"/>
                <a:gd name="connsiteY3" fmla="*/ 63965 h 639651"/>
                <a:gd name="connsiteX4" fmla="*/ 1980617 w 1980617"/>
                <a:gd name="connsiteY4" fmla="*/ 575686 h 639651"/>
                <a:gd name="connsiteX5" fmla="*/ 1916652 w 1980617"/>
                <a:gd name="connsiteY5" fmla="*/ 639651 h 639651"/>
                <a:gd name="connsiteX6" fmla="*/ 63965 w 1980617"/>
                <a:gd name="connsiteY6" fmla="*/ 639651 h 639651"/>
                <a:gd name="connsiteX7" fmla="*/ 0 w 1980617"/>
                <a:gd name="connsiteY7" fmla="*/ 575686 h 639651"/>
                <a:gd name="connsiteX8" fmla="*/ 0 w 1980617"/>
                <a:gd name="connsiteY8" fmla="*/ 63965 h 63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0617" h="639651">
                  <a:moveTo>
                    <a:pt x="0" y="63965"/>
                  </a:moveTo>
                  <a:cubicBezTo>
                    <a:pt x="0" y="28638"/>
                    <a:pt x="28638" y="0"/>
                    <a:pt x="63965" y="0"/>
                  </a:cubicBezTo>
                  <a:lnTo>
                    <a:pt x="1916652" y="0"/>
                  </a:lnTo>
                  <a:cubicBezTo>
                    <a:pt x="1951979" y="0"/>
                    <a:pt x="1980617" y="28638"/>
                    <a:pt x="1980617" y="63965"/>
                  </a:cubicBezTo>
                  <a:lnTo>
                    <a:pt x="1980617" y="575686"/>
                  </a:lnTo>
                  <a:cubicBezTo>
                    <a:pt x="1980617" y="611013"/>
                    <a:pt x="1951979" y="639651"/>
                    <a:pt x="1916652" y="639651"/>
                  </a:cubicBezTo>
                  <a:lnTo>
                    <a:pt x="63965" y="639651"/>
                  </a:lnTo>
                  <a:cubicBezTo>
                    <a:pt x="28638" y="639651"/>
                    <a:pt x="0" y="611013"/>
                    <a:pt x="0" y="575686"/>
                  </a:cubicBezTo>
                  <a:lnTo>
                    <a:pt x="0" y="63965"/>
                  </a:lnTo>
                  <a:close/>
                </a:path>
              </a:pathLst>
            </a:custGeom>
            <a:ln w="12700">
              <a:solidFill>
                <a:schemeClr val="bg2"/>
              </a:solidFill>
            </a:ln>
          </p:spPr>
          <p:style>
            <a:lnRef idx="2">
              <a:schemeClr val="lt1">
                <a:hueOff val="0"/>
                <a:satOff val="0"/>
                <a:lumOff val="0"/>
                <a:alphaOff val="0"/>
              </a:schemeClr>
            </a:lnRef>
            <a:fillRef idx="1">
              <a:schemeClr val="accent3">
                <a:shade val="80000"/>
                <a:hueOff val="0"/>
                <a:satOff val="0"/>
                <a:lumOff val="0"/>
                <a:alphaOff val="0"/>
              </a:schemeClr>
            </a:fillRef>
            <a:effectRef idx="0">
              <a:schemeClr val="accent3">
                <a:shade val="80000"/>
                <a:hueOff val="0"/>
                <a:satOff val="0"/>
                <a:lumOff val="0"/>
                <a:alphaOff val="0"/>
              </a:schemeClr>
            </a:effectRef>
            <a:fontRef idx="minor">
              <a:schemeClr val="lt1"/>
            </a:fontRef>
          </p:style>
          <p:txBody>
            <a:bodyPr spcFirstLastPara="0" vert="horz" wrap="square" lIns="25720" tIns="25720" rIns="25720" bIns="25720" numCol="1" spcCol="1270" anchor="ctr" anchorCtr="0">
              <a:noAutofit/>
            </a:bodyPr>
            <a:lstStyle/>
            <a:p>
              <a:pPr marL="0" lvl="0" indent="0" algn="ctr" defTabSz="466725">
                <a:lnSpc>
                  <a:spcPct val="90000"/>
                </a:lnSpc>
                <a:spcBef>
                  <a:spcPct val="0"/>
                </a:spcBef>
                <a:spcAft>
                  <a:spcPct val="35000"/>
                </a:spcAft>
                <a:buFont typeface="Arial" panose="020B0604020202020204" pitchFamily="34" charset="0"/>
                <a:buNone/>
              </a:pPr>
              <a:r>
                <a:rPr lang="en-GB" sz="1100" kern="1200"/>
                <a:t>TIF mechanism for investment</a:t>
              </a:r>
            </a:p>
          </p:txBody>
        </p:sp>
        <p:sp>
          <p:nvSpPr>
            <p:cNvPr id="27" name="Freeform: Shape 26">
              <a:extLst>
                <a:ext uri="{FF2B5EF4-FFF2-40B4-BE49-F238E27FC236}">
                  <a16:creationId xmlns:a16="http://schemas.microsoft.com/office/drawing/2014/main" id="{C8AF5624-239F-36DF-A357-3B1CACA5AE12}"/>
                </a:ext>
              </a:extLst>
            </p:cNvPr>
            <p:cNvSpPr/>
            <p:nvPr/>
          </p:nvSpPr>
          <p:spPr>
            <a:xfrm>
              <a:off x="509229" y="4802698"/>
              <a:ext cx="1897194" cy="639651"/>
            </a:xfrm>
            <a:custGeom>
              <a:avLst/>
              <a:gdLst>
                <a:gd name="connsiteX0" fmla="*/ 0 w 2237271"/>
                <a:gd name="connsiteY0" fmla="*/ 63965 h 639651"/>
                <a:gd name="connsiteX1" fmla="*/ 63965 w 2237271"/>
                <a:gd name="connsiteY1" fmla="*/ 0 h 639651"/>
                <a:gd name="connsiteX2" fmla="*/ 2173306 w 2237271"/>
                <a:gd name="connsiteY2" fmla="*/ 0 h 639651"/>
                <a:gd name="connsiteX3" fmla="*/ 2237271 w 2237271"/>
                <a:gd name="connsiteY3" fmla="*/ 63965 h 639651"/>
                <a:gd name="connsiteX4" fmla="*/ 2237271 w 2237271"/>
                <a:gd name="connsiteY4" fmla="*/ 575686 h 639651"/>
                <a:gd name="connsiteX5" fmla="*/ 2173306 w 2237271"/>
                <a:gd name="connsiteY5" fmla="*/ 639651 h 639651"/>
                <a:gd name="connsiteX6" fmla="*/ 63965 w 2237271"/>
                <a:gd name="connsiteY6" fmla="*/ 639651 h 639651"/>
                <a:gd name="connsiteX7" fmla="*/ 0 w 2237271"/>
                <a:gd name="connsiteY7" fmla="*/ 575686 h 639651"/>
                <a:gd name="connsiteX8" fmla="*/ 0 w 2237271"/>
                <a:gd name="connsiteY8" fmla="*/ 63965 h 63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7271" h="639651">
                  <a:moveTo>
                    <a:pt x="0" y="63965"/>
                  </a:moveTo>
                  <a:cubicBezTo>
                    <a:pt x="0" y="28638"/>
                    <a:pt x="28638" y="0"/>
                    <a:pt x="63965" y="0"/>
                  </a:cubicBezTo>
                  <a:lnTo>
                    <a:pt x="2173306" y="0"/>
                  </a:lnTo>
                  <a:cubicBezTo>
                    <a:pt x="2208633" y="0"/>
                    <a:pt x="2237271" y="28638"/>
                    <a:pt x="2237271" y="63965"/>
                  </a:cubicBezTo>
                  <a:lnTo>
                    <a:pt x="2237271" y="575686"/>
                  </a:lnTo>
                  <a:cubicBezTo>
                    <a:pt x="2237271" y="611013"/>
                    <a:pt x="2208633" y="639651"/>
                    <a:pt x="2173306" y="639651"/>
                  </a:cubicBezTo>
                  <a:lnTo>
                    <a:pt x="63965" y="639651"/>
                  </a:lnTo>
                  <a:cubicBezTo>
                    <a:pt x="28638" y="639651"/>
                    <a:pt x="0" y="611013"/>
                    <a:pt x="0" y="575686"/>
                  </a:cubicBezTo>
                  <a:lnTo>
                    <a:pt x="0" y="63965"/>
                  </a:lnTo>
                  <a:close/>
                </a:path>
              </a:pathLst>
            </a:custGeom>
            <a:solidFill>
              <a:schemeClr val="accent2"/>
            </a:solidFill>
            <a:ln w="12700">
              <a:solidFill>
                <a:schemeClr val="bg2"/>
              </a:solidFill>
            </a:ln>
          </p:spPr>
          <p:style>
            <a:lnRef idx="2">
              <a:schemeClr val="lt1">
                <a:hueOff val="0"/>
                <a:satOff val="0"/>
                <a:lumOff val="0"/>
                <a:alphaOff val="0"/>
              </a:schemeClr>
            </a:lnRef>
            <a:fillRef idx="1">
              <a:scrgbClr r="0" g="0" b="0"/>
            </a:fillRef>
            <a:effectRef idx="0">
              <a:schemeClr val="accent3">
                <a:shade val="60000"/>
                <a:hueOff val="0"/>
                <a:satOff val="0"/>
                <a:lumOff val="0"/>
                <a:alphaOff val="0"/>
              </a:schemeClr>
            </a:effectRef>
            <a:fontRef idx="minor">
              <a:schemeClr val="lt1"/>
            </a:fontRef>
          </p:style>
          <p:txBody>
            <a:bodyPr spcFirstLastPara="0" vert="horz" wrap="square" lIns="25720" tIns="25720" rIns="25720" bIns="25720" numCol="1" spcCol="1270" anchor="ctr" anchorCtr="0">
              <a:noAutofit/>
            </a:bodyPr>
            <a:lstStyle/>
            <a:p>
              <a:pPr marL="0" lvl="0" indent="0" algn="ctr" defTabSz="466725">
                <a:lnSpc>
                  <a:spcPct val="90000"/>
                </a:lnSpc>
                <a:spcBef>
                  <a:spcPct val="0"/>
                </a:spcBef>
                <a:spcAft>
                  <a:spcPct val="35000"/>
                </a:spcAft>
                <a:buNone/>
              </a:pPr>
              <a:r>
                <a:rPr lang="en-GB" sz="1200" kern="1200"/>
                <a:t>Multi-year integrated public services</a:t>
              </a:r>
            </a:p>
          </p:txBody>
        </p:sp>
        <p:sp>
          <p:nvSpPr>
            <p:cNvPr id="30" name="Rectangle: Rounded Corners 4">
              <a:extLst>
                <a:ext uri="{FF2B5EF4-FFF2-40B4-BE49-F238E27FC236}">
                  <a16:creationId xmlns:a16="http://schemas.microsoft.com/office/drawing/2014/main" id="{15C2AA7F-DE07-02C7-1674-4F7678E507F0}"/>
                </a:ext>
              </a:extLst>
            </p:cNvPr>
            <p:cNvSpPr txBox="1"/>
            <p:nvPr/>
          </p:nvSpPr>
          <p:spPr>
            <a:xfrm>
              <a:off x="5447094" y="4164196"/>
              <a:ext cx="2306511" cy="2042326"/>
            </a:xfrm>
            <a:prstGeom prst="roundRect">
              <a:avLst>
                <a:gd name="adj" fmla="val 8894"/>
              </a:avLst>
            </a:prstGeom>
            <a:solidFill>
              <a:schemeClr val="accent2">
                <a:lumMod val="60000"/>
                <a:lumOff val="40000"/>
              </a:schemeClr>
            </a:solidFill>
            <a:ln w="19050">
              <a:solidFill>
                <a:schemeClr val="accent2"/>
              </a:solidFill>
            </a:ln>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174625" indent="-87313">
                <a:buFont typeface="Arial" panose="020B0604020202020204" pitchFamily="34" charset="0"/>
                <a:buChar char="•"/>
              </a:pPr>
              <a:r>
                <a:rPr lang="en-GB" sz="1200"/>
                <a:t>Pooled funding for resident services</a:t>
              </a:r>
            </a:p>
            <a:p>
              <a:pPr marL="174625" indent="-87313">
                <a:buFont typeface="Arial" panose="020B0604020202020204" pitchFamily="34" charset="0"/>
                <a:buChar char="•"/>
              </a:pPr>
              <a:r>
                <a:rPr lang="en-GB" sz="1200"/>
                <a:t>Reduced duplication and overlaps in public service provision</a:t>
              </a:r>
            </a:p>
            <a:p>
              <a:pPr marL="174625" indent="-87313">
                <a:buFont typeface="Arial" panose="020B0604020202020204" pitchFamily="34" charset="0"/>
                <a:buChar char="•"/>
              </a:pPr>
              <a:r>
                <a:rPr lang="en-GB" sz="1200"/>
                <a:t>Public sector land ownership consolidation</a:t>
              </a:r>
            </a:p>
            <a:p>
              <a:pPr marL="174625" indent="-87313">
                <a:buFont typeface="Arial" panose="020B0604020202020204" pitchFamily="34" charset="0"/>
                <a:buChar char="•"/>
              </a:pPr>
              <a:endParaRPr lang="en-GB" sz="1200"/>
            </a:p>
          </p:txBody>
        </p:sp>
        <p:sp>
          <p:nvSpPr>
            <p:cNvPr id="18" name="Rectangle: Rounded Corners 4">
              <a:extLst>
                <a:ext uri="{FF2B5EF4-FFF2-40B4-BE49-F238E27FC236}">
                  <a16:creationId xmlns:a16="http://schemas.microsoft.com/office/drawing/2014/main" id="{C0624DE9-0A7E-7F55-6F31-7FD394E21B5B}"/>
                </a:ext>
              </a:extLst>
            </p:cNvPr>
            <p:cNvSpPr txBox="1"/>
            <p:nvPr/>
          </p:nvSpPr>
          <p:spPr>
            <a:xfrm>
              <a:off x="638281" y="1430759"/>
              <a:ext cx="1889303" cy="639650"/>
            </a:xfrm>
            <a:prstGeom prst="roundRect">
              <a:avLst>
                <a:gd name="adj" fmla="val 8340"/>
              </a:avLst>
            </a:prstGeom>
            <a:solidFill>
              <a:schemeClr val="accent5"/>
            </a:solidFill>
            <a:ln w="12700">
              <a:solidFill>
                <a:schemeClr val="bg2"/>
              </a:solidFill>
            </a:ln>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200" kern="1200"/>
                <a:t>Governance &amp; delivery authority/resourcing</a:t>
              </a:r>
            </a:p>
          </p:txBody>
        </p:sp>
        <p:sp>
          <p:nvSpPr>
            <p:cNvPr id="14" name="Rectangle: Rounded Corners 4">
              <a:extLst>
                <a:ext uri="{FF2B5EF4-FFF2-40B4-BE49-F238E27FC236}">
                  <a16:creationId xmlns:a16="http://schemas.microsoft.com/office/drawing/2014/main" id="{290105D8-4E96-C609-A4C3-AD16EE5A095D}"/>
                </a:ext>
              </a:extLst>
            </p:cNvPr>
            <p:cNvSpPr txBox="1"/>
            <p:nvPr/>
          </p:nvSpPr>
          <p:spPr>
            <a:xfrm>
              <a:off x="5447095" y="1151103"/>
              <a:ext cx="2306512" cy="1198961"/>
            </a:xfrm>
            <a:prstGeom prst="roundRect">
              <a:avLst>
                <a:gd name="adj" fmla="val 15294"/>
              </a:avLst>
            </a:prstGeom>
            <a:solidFill>
              <a:schemeClr val="accent5">
                <a:lumMod val="60000"/>
                <a:lumOff val="40000"/>
              </a:schemeClr>
            </a:solidFill>
            <a:ln w="19050">
              <a:solidFill>
                <a:schemeClr val="accent5"/>
              </a:solidFill>
            </a:ln>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174625" indent="-87313">
                <a:buFont typeface="Arial" panose="020B0604020202020204" pitchFamily="34" charset="0"/>
                <a:buChar char="•"/>
              </a:pPr>
              <a:r>
                <a:rPr lang="en-GB" sz="900"/>
                <a:t>Shared data, capacity, and capability across LUZ</a:t>
              </a:r>
            </a:p>
            <a:p>
              <a:pPr marL="174625" indent="-87313">
                <a:buFont typeface="Arial" panose="020B0604020202020204" pitchFamily="34" charset="0"/>
                <a:buChar char="•"/>
              </a:pPr>
              <a:r>
                <a:rPr lang="en-GB" sz="900"/>
                <a:t>Closer collaboration between local partners through governance structures</a:t>
              </a:r>
            </a:p>
            <a:p>
              <a:pPr marL="174625" indent="-87313">
                <a:buFont typeface="Arial" panose="020B0604020202020204" pitchFamily="34" charset="0"/>
                <a:buChar char="•"/>
              </a:pPr>
              <a:r>
                <a:rPr lang="en-GB" sz="900"/>
                <a:t>Site-level co-ordination and capacity to support private sector investment in employment sites</a:t>
              </a:r>
            </a:p>
          </p:txBody>
        </p:sp>
        <p:sp>
          <p:nvSpPr>
            <p:cNvPr id="54" name="Freeform: Shape 53">
              <a:extLst>
                <a:ext uri="{FF2B5EF4-FFF2-40B4-BE49-F238E27FC236}">
                  <a16:creationId xmlns:a16="http://schemas.microsoft.com/office/drawing/2014/main" id="{60880808-6009-08BA-948F-7F10579BD34A}"/>
                </a:ext>
              </a:extLst>
            </p:cNvPr>
            <p:cNvSpPr/>
            <p:nvPr/>
          </p:nvSpPr>
          <p:spPr>
            <a:xfrm>
              <a:off x="2625047" y="4507015"/>
              <a:ext cx="2498655" cy="396000"/>
            </a:xfrm>
            <a:custGeom>
              <a:avLst/>
              <a:gdLst>
                <a:gd name="connsiteX0" fmla="*/ 0 w 1980617"/>
                <a:gd name="connsiteY0" fmla="*/ 63965 h 639651"/>
                <a:gd name="connsiteX1" fmla="*/ 63965 w 1980617"/>
                <a:gd name="connsiteY1" fmla="*/ 0 h 639651"/>
                <a:gd name="connsiteX2" fmla="*/ 1916652 w 1980617"/>
                <a:gd name="connsiteY2" fmla="*/ 0 h 639651"/>
                <a:gd name="connsiteX3" fmla="*/ 1980617 w 1980617"/>
                <a:gd name="connsiteY3" fmla="*/ 63965 h 639651"/>
                <a:gd name="connsiteX4" fmla="*/ 1980617 w 1980617"/>
                <a:gd name="connsiteY4" fmla="*/ 575686 h 639651"/>
                <a:gd name="connsiteX5" fmla="*/ 1916652 w 1980617"/>
                <a:gd name="connsiteY5" fmla="*/ 639651 h 639651"/>
                <a:gd name="connsiteX6" fmla="*/ 63965 w 1980617"/>
                <a:gd name="connsiteY6" fmla="*/ 639651 h 639651"/>
                <a:gd name="connsiteX7" fmla="*/ 0 w 1980617"/>
                <a:gd name="connsiteY7" fmla="*/ 575686 h 639651"/>
                <a:gd name="connsiteX8" fmla="*/ 0 w 1980617"/>
                <a:gd name="connsiteY8" fmla="*/ 63965 h 63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0617" h="639651">
                  <a:moveTo>
                    <a:pt x="0" y="63965"/>
                  </a:moveTo>
                  <a:cubicBezTo>
                    <a:pt x="0" y="28638"/>
                    <a:pt x="28638" y="0"/>
                    <a:pt x="63965" y="0"/>
                  </a:cubicBezTo>
                  <a:lnTo>
                    <a:pt x="1916652" y="0"/>
                  </a:lnTo>
                  <a:cubicBezTo>
                    <a:pt x="1951979" y="0"/>
                    <a:pt x="1980617" y="28638"/>
                    <a:pt x="1980617" y="63965"/>
                  </a:cubicBezTo>
                  <a:lnTo>
                    <a:pt x="1980617" y="575686"/>
                  </a:lnTo>
                  <a:cubicBezTo>
                    <a:pt x="1980617" y="611013"/>
                    <a:pt x="1951979" y="639651"/>
                    <a:pt x="1916652" y="639651"/>
                  </a:cubicBezTo>
                  <a:lnTo>
                    <a:pt x="63965" y="639651"/>
                  </a:lnTo>
                  <a:cubicBezTo>
                    <a:pt x="28638" y="639651"/>
                    <a:pt x="0" y="611013"/>
                    <a:pt x="0" y="575686"/>
                  </a:cubicBezTo>
                  <a:lnTo>
                    <a:pt x="0" y="63965"/>
                  </a:lnTo>
                  <a:close/>
                </a:path>
              </a:pathLst>
            </a:custGeom>
            <a:solidFill>
              <a:schemeClr val="accent2"/>
            </a:solidFill>
            <a:ln w="12700">
              <a:solidFill>
                <a:schemeClr val="bg2"/>
              </a:solidFill>
            </a:ln>
          </p:spPr>
          <p:style>
            <a:lnRef idx="2">
              <a:schemeClr val="lt1">
                <a:hueOff val="0"/>
                <a:satOff val="0"/>
                <a:lumOff val="0"/>
                <a:alphaOff val="0"/>
              </a:schemeClr>
            </a:lnRef>
            <a:fillRef idx="1">
              <a:scrgbClr r="0" g="0" b="0"/>
            </a:fillRef>
            <a:effectRef idx="0">
              <a:schemeClr val="accent3">
                <a:shade val="80000"/>
                <a:hueOff val="0"/>
                <a:satOff val="0"/>
                <a:lumOff val="0"/>
                <a:alphaOff val="0"/>
              </a:schemeClr>
            </a:effectRef>
            <a:fontRef idx="minor">
              <a:schemeClr val="lt1"/>
            </a:fontRef>
          </p:style>
          <p:txBody>
            <a:bodyPr spcFirstLastPara="0" vert="horz" wrap="square" lIns="25720" tIns="25720" rIns="25720" bIns="25720" numCol="1" spcCol="1270" anchor="ctr" anchorCtr="0">
              <a:noAutofit/>
            </a:bodyPr>
            <a:lstStyle/>
            <a:p>
              <a:pPr marL="0" lvl="0" indent="0" algn="ctr" defTabSz="466725">
                <a:lnSpc>
                  <a:spcPct val="90000"/>
                </a:lnSpc>
                <a:spcBef>
                  <a:spcPct val="0"/>
                </a:spcBef>
                <a:spcAft>
                  <a:spcPct val="35000"/>
                </a:spcAft>
                <a:buNone/>
              </a:pPr>
              <a:r>
                <a:rPr lang="en-GB" sz="1100" kern="1200"/>
                <a:t>Admin and governance of collaborating partners</a:t>
              </a:r>
            </a:p>
          </p:txBody>
        </p:sp>
        <p:sp>
          <p:nvSpPr>
            <p:cNvPr id="55" name="Freeform: Shape 54">
              <a:extLst>
                <a:ext uri="{FF2B5EF4-FFF2-40B4-BE49-F238E27FC236}">
                  <a16:creationId xmlns:a16="http://schemas.microsoft.com/office/drawing/2014/main" id="{3B8FC89C-EC87-AD5B-F59F-CCDEC76CE0D7}"/>
                </a:ext>
              </a:extLst>
            </p:cNvPr>
            <p:cNvSpPr/>
            <p:nvPr/>
          </p:nvSpPr>
          <p:spPr>
            <a:xfrm>
              <a:off x="2625047" y="4997295"/>
              <a:ext cx="2498655" cy="396000"/>
            </a:xfrm>
            <a:custGeom>
              <a:avLst/>
              <a:gdLst>
                <a:gd name="connsiteX0" fmla="*/ 0 w 1980617"/>
                <a:gd name="connsiteY0" fmla="*/ 63965 h 639651"/>
                <a:gd name="connsiteX1" fmla="*/ 63965 w 1980617"/>
                <a:gd name="connsiteY1" fmla="*/ 0 h 639651"/>
                <a:gd name="connsiteX2" fmla="*/ 1916652 w 1980617"/>
                <a:gd name="connsiteY2" fmla="*/ 0 h 639651"/>
                <a:gd name="connsiteX3" fmla="*/ 1980617 w 1980617"/>
                <a:gd name="connsiteY3" fmla="*/ 63965 h 639651"/>
                <a:gd name="connsiteX4" fmla="*/ 1980617 w 1980617"/>
                <a:gd name="connsiteY4" fmla="*/ 575686 h 639651"/>
                <a:gd name="connsiteX5" fmla="*/ 1916652 w 1980617"/>
                <a:gd name="connsiteY5" fmla="*/ 639651 h 639651"/>
                <a:gd name="connsiteX6" fmla="*/ 63965 w 1980617"/>
                <a:gd name="connsiteY6" fmla="*/ 639651 h 639651"/>
                <a:gd name="connsiteX7" fmla="*/ 0 w 1980617"/>
                <a:gd name="connsiteY7" fmla="*/ 575686 h 639651"/>
                <a:gd name="connsiteX8" fmla="*/ 0 w 1980617"/>
                <a:gd name="connsiteY8" fmla="*/ 63965 h 63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0617" h="639651">
                  <a:moveTo>
                    <a:pt x="0" y="63965"/>
                  </a:moveTo>
                  <a:cubicBezTo>
                    <a:pt x="0" y="28638"/>
                    <a:pt x="28638" y="0"/>
                    <a:pt x="63965" y="0"/>
                  </a:cubicBezTo>
                  <a:lnTo>
                    <a:pt x="1916652" y="0"/>
                  </a:lnTo>
                  <a:cubicBezTo>
                    <a:pt x="1951979" y="0"/>
                    <a:pt x="1980617" y="28638"/>
                    <a:pt x="1980617" y="63965"/>
                  </a:cubicBezTo>
                  <a:lnTo>
                    <a:pt x="1980617" y="575686"/>
                  </a:lnTo>
                  <a:cubicBezTo>
                    <a:pt x="1980617" y="611013"/>
                    <a:pt x="1951979" y="639651"/>
                    <a:pt x="1916652" y="639651"/>
                  </a:cubicBezTo>
                  <a:lnTo>
                    <a:pt x="63965" y="639651"/>
                  </a:lnTo>
                  <a:cubicBezTo>
                    <a:pt x="28638" y="639651"/>
                    <a:pt x="0" y="611013"/>
                    <a:pt x="0" y="575686"/>
                  </a:cubicBezTo>
                  <a:lnTo>
                    <a:pt x="0" y="63965"/>
                  </a:lnTo>
                  <a:close/>
                </a:path>
              </a:pathLst>
            </a:custGeom>
            <a:solidFill>
              <a:schemeClr val="accent2"/>
            </a:solidFill>
            <a:ln w="12700">
              <a:solidFill>
                <a:schemeClr val="bg2"/>
              </a:solidFill>
            </a:ln>
          </p:spPr>
          <p:style>
            <a:lnRef idx="2">
              <a:schemeClr val="lt1">
                <a:hueOff val="0"/>
                <a:satOff val="0"/>
                <a:lumOff val="0"/>
                <a:alphaOff val="0"/>
              </a:schemeClr>
            </a:lnRef>
            <a:fillRef idx="1">
              <a:scrgbClr r="0" g="0" b="0"/>
            </a:fillRef>
            <a:effectRef idx="0">
              <a:schemeClr val="accent3">
                <a:shade val="80000"/>
                <a:hueOff val="0"/>
                <a:satOff val="0"/>
                <a:lumOff val="0"/>
                <a:alphaOff val="0"/>
              </a:schemeClr>
            </a:effectRef>
            <a:fontRef idx="minor">
              <a:schemeClr val="lt1"/>
            </a:fontRef>
          </p:style>
          <p:txBody>
            <a:bodyPr spcFirstLastPara="0" vert="horz" wrap="square" lIns="25720" tIns="25720" rIns="25720" bIns="25720" numCol="1" spcCol="1270" anchor="ctr" anchorCtr="0">
              <a:noAutofit/>
            </a:bodyPr>
            <a:lstStyle/>
            <a:p>
              <a:pPr marL="0" lvl="0" indent="0" algn="ctr" defTabSz="466725">
                <a:lnSpc>
                  <a:spcPct val="90000"/>
                </a:lnSpc>
                <a:spcBef>
                  <a:spcPct val="0"/>
                </a:spcBef>
                <a:spcAft>
                  <a:spcPct val="35000"/>
                </a:spcAft>
                <a:buNone/>
              </a:pPr>
              <a:r>
                <a:rPr lang="en-GB" sz="1100" kern="1200"/>
                <a:t>Local data collation and sharing between services</a:t>
              </a:r>
            </a:p>
          </p:txBody>
        </p:sp>
        <p:sp>
          <p:nvSpPr>
            <p:cNvPr id="56" name="Freeform: Shape 55">
              <a:extLst>
                <a:ext uri="{FF2B5EF4-FFF2-40B4-BE49-F238E27FC236}">
                  <a16:creationId xmlns:a16="http://schemas.microsoft.com/office/drawing/2014/main" id="{DAB03A16-B14A-9EAF-6E50-E7810C049F39}"/>
                </a:ext>
              </a:extLst>
            </p:cNvPr>
            <p:cNvSpPr/>
            <p:nvPr/>
          </p:nvSpPr>
          <p:spPr>
            <a:xfrm>
              <a:off x="2625047" y="5487574"/>
              <a:ext cx="2498655" cy="396000"/>
            </a:xfrm>
            <a:custGeom>
              <a:avLst/>
              <a:gdLst>
                <a:gd name="connsiteX0" fmla="*/ 0 w 1981730"/>
                <a:gd name="connsiteY0" fmla="*/ 63965 h 639651"/>
                <a:gd name="connsiteX1" fmla="*/ 63965 w 1981730"/>
                <a:gd name="connsiteY1" fmla="*/ 0 h 639651"/>
                <a:gd name="connsiteX2" fmla="*/ 1917765 w 1981730"/>
                <a:gd name="connsiteY2" fmla="*/ 0 h 639651"/>
                <a:gd name="connsiteX3" fmla="*/ 1981730 w 1981730"/>
                <a:gd name="connsiteY3" fmla="*/ 63965 h 639651"/>
                <a:gd name="connsiteX4" fmla="*/ 1981730 w 1981730"/>
                <a:gd name="connsiteY4" fmla="*/ 575686 h 639651"/>
                <a:gd name="connsiteX5" fmla="*/ 1917765 w 1981730"/>
                <a:gd name="connsiteY5" fmla="*/ 639651 h 639651"/>
                <a:gd name="connsiteX6" fmla="*/ 63965 w 1981730"/>
                <a:gd name="connsiteY6" fmla="*/ 639651 h 639651"/>
                <a:gd name="connsiteX7" fmla="*/ 0 w 1981730"/>
                <a:gd name="connsiteY7" fmla="*/ 575686 h 639651"/>
                <a:gd name="connsiteX8" fmla="*/ 0 w 1981730"/>
                <a:gd name="connsiteY8" fmla="*/ 63965 h 63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1730" h="639651">
                  <a:moveTo>
                    <a:pt x="0" y="63965"/>
                  </a:moveTo>
                  <a:cubicBezTo>
                    <a:pt x="0" y="28638"/>
                    <a:pt x="28638" y="0"/>
                    <a:pt x="63965" y="0"/>
                  </a:cubicBezTo>
                  <a:lnTo>
                    <a:pt x="1917765" y="0"/>
                  </a:lnTo>
                  <a:cubicBezTo>
                    <a:pt x="1953092" y="0"/>
                    <a:pt x="1981730" y="28638"/>
                    <a:pt x="1981730" y="63965"/>
                  </a:cubicBezTo>
                  <a:lnTo>
                    <a:pt x="1981730" y="575686"/>
                  </a:lnTo>
                  <a:cubicBezTo>
                    <a:pt x="1981730" y="611013"/>
                    <a:pt x="1953092" y="639651"/>
                    <a:pt x="1917765" y="639651"/>
                  </a:cubicBezTo>
                  <a:lnTo>
                    <a:pt x="63965" y="639651"/>
                  </a:lnTo>
                  <a:cubicBezTo>
                    <a:pt x="28638" y="639651"/>
                    <a:pt x="0" y="611013"/>
                    <a:pt x="0" y="575686"/>
                  </a:cubicBezTo>
                  <a:lnTo>
                    <a:pt x="0" y="63965"/>
                  </a:lnTo>
                  <a:close/>
                </a:path>
              </a:pathLst>
            </a:custGeom>
            <a:solidFill>
              <a:schemeClr val="accent2"/>
            </a:solidFill>
            <a:ln w="12700">
              <a:solidFill>
                <a:schemeClr val="bg2"/>
              </a:solidFill>
            </a:ln>
          </p:spPr>
          <p:style>
            <a:lnRef idx="2">
              <a:schemeClr val="lt1">
                <a:hueOff val="0"/>
                <a:satOff val="0"/>
                <a:lumOff val="0"/>
                <a:alphaOff val="0"/>
              </a:schemeClr>
            </a:lnRef>
            <a:fillRef idx="1">
              <a:scrgbClr r="0" g="0" b="0"/>
            </a:fillRef>
            <a:effectRef idx="0">
              <a:schemeClr val="accent3">
                <a:shade val="80000"/>
                <a:hueOff val="0"/>
                <a:satOff val="0"/>
                <a:lumOff val="0"/>
                <a:alphaOff val="0"/>
              </a:schemeClr>
            </a:effectRef>
            <a:fontRef idx="minor">
              <a:schemeClr val="lt1"/>
            </a:fontRef>
          </p:style>
          <p:txBody>
            <a:bodyPr spcFirstLastPara="0" vert="horz" wrap="square" lIns="25720" tIns="25720" rIns="25720" bIns="25720" numCol="1" spcCol="1270" anchor="ctr" anchorCtr="0">
              <a:noAutofit/>
            </a:bodyPr>
            <a:lstStyle/>
            <a:p>
              <a:pPr marL="0" lvl="0" indent="0" algn="ctr" defTabSz="466725">
                <a:lnSpc>
                  <a:spcPct val="90000"/>
                </a:lnSpc>
                <a:spcBef>
                  <a:spcPct val="0"/>
                </a:spcBef>
                <a:spcAft>
                  <a:spcPct val="35000"/>
                </a:spcAft>
                <a:buNone/>
              </a:pPr>
              <a:r>
                <a:rPr lang="en-GB" sz="1100" kern="1200"/>
                <a:t>Physical co-location of services </a:t>
              </a:r>
            </a:p>
          </p:txBody>
        </p:sp>
        <p:sp>
          <p:nvSpPr>
            <p:cNvPr id="58" name="Freeform: Shape 57">
              <a:extLst>
                <a:ext uri="{FF2B5EF4-FFF2-40B4-BE49-F238E27FC236}">
                  <a16:creationId xmlns:a16="http://schemas.microsoft.com/office/drawing/2014/main" id="{A7ED6DDC-C0E8-C9AD-99F4-36F5FA91B0FA}"/>
                </a:ext>
              </a:extLst>
            </p:cNvPr>
            <p:cNvSpPr/>
            <p:nvPr/>
          </p:nvSpPr>
          <p:spPr>
            <a:xfrm>
              <a:off x="2610049" y="1577922"/>
              <a:ext cx="2498655" cy="340505"/>
            </a:xfrm>
            <a:custGeom>
              <a:avLst/>
              <a:gdLst>
                <a:gd name="connsiteX0" fmla="*/ 0 w 1981730"/>
                <a:gd name="connsiteY0" fmla="*/ 63965 h 639651"/>
                <a:gd name="connsiteX1" fmla="*/ 63965 w 1981730"/>
                <a:gd name="connsiteY1" fmla="*/ 0 h 639651"/>
                <a:gd name="connsiteX2" fmla="*/ 1917765 w 1981730"/>
                <a:gd name="connsiteY2" fmla="*/ 0 h 639651"/>
                <a:gd name="connsiteX3" fmla="*/ 1981730 w 1981730"/>
                <a:gd name="connsiteY3" fmla="*/ 63965 h 639651"/>
                <a:gd name="connsiteX4" fmla="*/ 1981730 w 1981730"/>
                <a:gd name="connsiteY4" fmla="*/ 575686 h 639651"/>
                <a:gd name="connsiteX5" fmla="*/ 1917765 w 1981730"/>
                <a:gd name="connsiteY5" fmla="*/ 639651 h 639651"/>
                <a:gd name="connsiteX6" fmla="*/ 63965 w 1981730"/>
                <a:gd name="connsiteY6" fmla="*/ 639651 h 639651"/>
                <a:gd name="connsiteX7" fmla="*/ 0 w 1981730"/>
                <a:gd name="connsiteY7" fmla="*/ 575686 h 639651"/>
                <a:gd name="connsiteX8" fmla="*/ 0 w 1981730"/>
                <a:gd name="connsiteY8" fmla="*/ 63965 h 63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1730" h="639651">
                  <a:moveTo>
                    <a:pt x="0" y="63965"/>
                  </a:moveTo>
                  <a:cubicBezTo>
                    <a:pt x="0" y="28638"/>
                    <a:pt x="28638" y="0"/>
                    <a:pt x="63965" y="0"/>
                  </a:cubicBezTo>
                  <a:lnTo>
                    <a:pt x="1917765" y="0"/>
                  </a:lnTo>
                  <a:cubicBezTo>
                    <a:pt x="1953092" y="0"/>
                    <a:pt x="1981730" y="28638"/>
                    <a:pt x="1981730" y="63965"/>
                  </a:cubicBezTo>
                  <a:lnTo>
                    <a:pt x="1981730" y="575686"/>
                  </a:lnTo>
                  <a:cubicBezTo>
                    <a:pt x="1981730" y="611013"/>
                    <a:pt x="1953092" y="639651"/>
                    <a:pt x="1917765" y="639651"/>
                  </a:cubicBezTo>
                  <a:lnTo>
                    <a:pt x="63965" y="639651"/>
                  </a:lnTo>
                  <a:cubicBezTo>
                    <a:pt x="28638" y="639651"/>
                    <a:pt x="0" y="611013"/>
                    <a:pt x="0" y="575686"/>
                  </a:cubicBezTo>
                  <a:lnTo>
                    <a:pt x="0" y="63965"/>
                  </a:lnTo>
                  <a:close/>
                </a:path>
              </a:pathLst>
            </a:custGeom>
            <a:solidFill>
              <a:schemeClr val="accent5"/>
            </a:solidFill>
            <a:ln w="12700">
              <a:solidFill>
                <a:schemeClr val="bg2"/>
              </a:solidFill>
            </a:ln>
          </p:spPr>
          <p:style>
            <a:lnRef idx="2">
              <a:schemeClr val="lt1">
                <a:hueOff val="0"/>
                <a:satOff val="0"/>
                <a:lumOff val="0"/>
                <a:alphaOff val="0"/>
              </a:schemeClr>
            </a:lnRef>
            <a:fillRef idx="1">
              <a:scrgbClr r="0" g="0" b="0"/>
            </a:fillRef>
            <a:effectRef idx="0">
              <a:schemeClr val="accent3">
                <a:shade val="80000"/>
                <a:hueOff val="0"/>
                <a:satOff val="0"/>
                <a:lumOff val="0"/>
                <a:alphaOff val="0"/>
              </a:schemeClr>
            </a:effectRef>
            <a:fontRef idx="minor">
              <a:schemeClr val="lt1"/>
            </a:fontRef>
          </p:style>
          <p:txBody>
            <a:bodyPr spcFirstLastPara="0" vert="horz" wrap="square" lIns="25720" tIns="25720" rIns="25720" bIns="25720" numCol="1" spcCol="1270" anchor="ctr" anchorCtr="0">
              <a:noAutofit/>
            </a:bodyPr>
            <a:lstStyle/>
            <a:p>
              <a:pPr marL="0" lvl="0" indent="0" algn="ctr" defTabSz="466725">
                <a:lnSpc>
                  <a:spcPct val="90000"/>
                </a:lnSpc>
                <a:spcBef>
                  <a:spcPct val="0"/>
                </a:spcBef>
                <a:spcAft>
                  <a:spcPct val="35000"/>
                </a:spcAft>
                <a:buNone/>
              </a:pPr>
              <a:r>
                <a:rPr lang="en-GB" sz="1100"/>
                <a:t>LA specific delivery arrangements</a:t>
              </a:r>
              <a:endParaRPr lang="en-GB" sz="1100" kern="1200"/>
            </a:p>
          </p:txBody>
        </p:sp>
        <p:sp>
          <p:nvSpPr>
            <p:cNvPr id="59" name="Freeform: Shape 58">
              <a:extLst>
                <a:ext uri="{FF2B5EF4-FFF2-40B4-BE49-F238E27FC236}">
                  <a16:creationId xmlns:a16="http://schemas.microsoft.com/office/drawing/2014/main" id="{DD866083-25C0-2CED-8D72-EAAB4E35F1F9}"/>
                </a:ext>
              </a:extLst>
            </p:cNvPr>
            <p:cNvSpPr/>
            <p:nvPr/>
          </p:nvSpPr>
          <p:spPr>
            <a:xfrm>
              <a:off x="2610049" y="1190634"/>
              <a:ext cx="2498655" cy="340505"/>
            </a:xfrm>
            <a:custGeom>
              <a:avLst/>
              <a:gdLst>
                <a:gd name="connsiteX0" fmla="*/ 0 w 1981730"/>
                <a:gd name="connsiteY0" fmla="*/ 63965 h 639651"/>
                <a:gd name="connsiteX1" fmla="*/ 63965 w 1981730"/>
                <a:gd name="connsiteY1" fmla="*/ 0 h 639651"/>
                <a:gd name="connsiteX2" fmla="*/ 1917765 w 1981730"/>
                <a:gd name="connsiteY2" fmla="*/ 0 h 639651"/>
                <a:gd name="connsiteX3" fmla="*/ 1981730 w 1981730"/>
                <a:gd name="connsiteY3" fmla="*/ 63965 h 639651"/>
                <a:gd name="connsiteX4" fmla="*/ 1981730 w 1981730"/>
                <a:gd name="connsiteY4" fmla="*/ 575686 h 639651"/>
                <a:gd name="connsiteX5" fmla="*/ 1917765 w 1981730"/>
                <a:gd name="connsiteY5" fmla="*/ 639651 h 639651"/>
                <a:gd name="connsiteX6" fmla="*/ 63965 w 1981730"/>
                <a:gd name="connsiteY6" fmla="*/ 639651 h 639651"/>
                <a:gd name="connsiteX7" fmla="*/ 0 w 1981730"/>
                <a:gd name="connsiteY7" fmla="*/ 575686 h 639651"/>
                <a:gd name="connsiteX8" fmla="*/ 0 w 1981730"/>
                <a:gd name="connsiteY8" fmla="*/ 63965 h 63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1730" h="639651">
                  <a:moveTo>
                    <a:pt x="0" y="63965"/>
                  </a:moveTo>
                  <a:cubicBezTo>
                    <a:pt x="0" y="28638"/>
                    <a:pt x="28638" y="0"/>
                    <a:pt x="63965" y="0"/>
                  </a:cubicBezTo>
                  <a:lnTo>
                    <a:pt x="1917765" y="0"/>
                  </a:lnTo>
                  <a:cubicBezTo>
                    <a:pt x="1953092" y="0"/>
                    <a:pt x="1981730" y="28638"/>
                    <a:pt x="1981730" y="63965"/>
                  </a:cubicBezTo>
                  <a:lnTo>
                    <a:pt x="1981730" y="575686"/>
                  </a:lnTo>
                  <a:cubicBezTo>
                    <a:pt x="1981730" y="611013"/>
                    <a:pt x="1953092" y="639651"/>
                    <a:pt x="1917765" y="639651"/>
                  </a:cubicBezTo>
                  <a:lnTo>
                    <a:pt x="63965" y="639651"/>
                  </a:lnTo>
                  <a:cubicBezTo>
                    <a:pt x="28638" y="639651"/>
                    <a:pt x="0" y="611013"/>
                    <a:pt x="0" y="575686"/>
                  </a:cubicBezTo>
                  <a:lnTo>
                    <a:pt x="0" y="63965"/>
                  </a:lnTo>
                  <a:close/>
                </a:path>
              </a:pathLst>
            </a:custGeom>
            <a:solidFill>
              <a:schemeClr val="accent5"/>
            </a:solidFill>
            <a:ln w="12700">
              <a:solidFill>
                <a:schemeClr val="bg2"/>
              </a:solidFill>
            </a:ln>
          </p:spPr>
          <p:style>
            <a:lnRef idx="2">
              <a:schemeClr val="lt1">
                <a:hueOff val="0"/>
                <a:satOff val="0"/>
                <a:lumOff val="0"/>
                <a:alphaOff val="0"/>
              </a:schemeClr>
            </a:lnRef>
            <a:fillRef idx="1">
              <a:scrgbClr r="0" g="0" b="0"/>
            </a:fillRef>
            <a:effectRef idx="0">
              <a:schemeClr val="accent3">
                <a:shade val="80000"/>
                <a:hueOff val="0"/>
                <a:satOff val="0"/>
                <a:lumOff val="0"/>
                <a:alphaOff val="0"/>
              </a:schemeClr>
            </a:effectRef>
            <a:fontRef idx="minor">
              <a:schemeClr val="lt1"/>
            </a:fontRef>
          </p:style>
          <p:txBody>
            <a:bodyPr spcFirstLastPara="0" vert="horz" wrap="square" lIns="25720" tIns="25720" rIns="25720" bIns="25720" numCol="1" spcCol="1270" anchor="ctr" anchorCtr="0">
              <a:noAutofit/>
            </a:bodyPr>
            <a:lstStyle/>
            <a:p>
              <a:pPr marL="0" lvl="0" indent="0" algn="ctr" defTabSz="466725">
                <a:lnSpc>
                  <a:spcPct val="90000"/>
                </a:lnSpc>
                <a:spcBef>
                  <a:spcPct val="0"/>
                </a:spcBef>
                <a:spcAft>
                  <a:spcPct val="35000"/>
                </a:spcAft>
                <a:buNone/>
              </a:pPr>
              <a:r>
                <a:rPr lang="en-GB" sz="1100" kern="1200"/>
                <a:t>Oversight via new EBNS board</a:t>
              </a:r>
            </a:p>
          </p:txBody>
        </p:sp>
        <p:sp>
          <p:nvSpPr>
            <p:cNvPr id="60" name="Rectangle: Rounded Corners 4">
              <a:extLst>
                <a:ext uri="{FF2B5EF4-FFF2-40B4-BE49-F238E27FC236}">
                  <a16:creationId xmlns:a16="http://schemas.microsoft.com/office/drawing/2014/main" id="{BCE984C8-60B4-7E58-DA15-A9F60D14B255}"/>
                </a:ext>
              </a:extLst>
            </p:cNvPr>
            <p:cNvSpPr txBox="1"/>
            <p:nvPr/>
          </p:nvSpPr>
          <p:spPr>
            <a:xfrm>
              <a:off x="5448500" y="2587131"/>
              <a:ext cx="2305782" cy="1358800"/>
            </a:xfrm>
            <a:prstGeom prst="roundRect">
              <a:avLst>
                <a:gd name="adj" fmla="val 11667"/>
              </a:avLst>
            </a:prstGeom>
            <a:solidFill>
              <a:schemeClr val="accent3">
                <a:lumMod val="40000"/>
                <a:lumOff val="60000"/>
              </a:schemeClr>
            </a:solidFill>
            <a:ln w="19050">
              <a:solidFill>
                <a:schemeClr val="accent3">
                  <a:lumMod val="60000"/>
                  <a:lumOff val="4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174625" indent="-87313">
                <a:buFont typeface="Arial" panose="020B0604020202020204" pitchFamily="34" charset="0"/>
                <a:buChar char="•"/>
              </a:pPr>
              <a:r>
                <a:rPr lang="en-GB" sz="1000"/>
                <a:t>Strategic transport, regen and green infrastructure investment</a:t>
              </a:r>
            </a:p>
            <a:p>
              <a:pPr marL="174625" indent="-87313">
                <a:buFont typeface="Arial" panose="020B0604020202020204" pitchFamily="34" charset="0"/>
                <a:buChar char="•"/>
              </a:pPr>
              <a:r>
                <a:rPr lang="en-GB" sz="1000"/>
                <a:t>Revenue investments in region</a:t>
              </a:r>
            </a:p>
            <a:p>
              <a:pPr marL="174625" indent="-87313">
                <a:buFont typeface="Arial" panose="020B0604020202020204" pitchFamily="34" charset="0"/>
                <a:buChar char="•"/>
              </a:pPr>
              <a:r>
                <a:rPr lang="en-GB" sz="1000"/>
                <a:t>Delivering new employment sites in line with planning, delivery and spatial inclusive growth principles</a:t>
              </a:r>
            </a:p>
          </p:txBody>
        </p:sp>
        <p:sp>
          <p:nvSpPr>
            <p:cNvPr id="72" name="Freeform: Shape 71">
              <a:extLst>
                <a:ext uri="{FF2B5EF4-FFF2-40B4-BE49-F238E27FC236}">
                  <a16:creationId xmlns:a16="http://schemas.microsoft.com/office/drawing/2014/main" id="{FDF79A76-9BC1-BE2B-CB07-ACB371AFAEE0}"/>
                </a:ext>
              </a:extLst>
            </p:cNvPr>
            <p:cNvSpPr/>
            <p:nvPr/>
          </p:nvSpPr>
          <p:spPr>
            <a:xfrm>
              <a:off x="2610051" y="1953437"/>
              <a:ext cx="2498655" cy="340505"/>
            </a:xfrm>
            <a:custGeom>
              <a:avLst/>
              <a:gdLst>
                <a:gd name="connsiteX0" fmla="*/ 0 w 1981730"/>
                <a:gd name="connsiteY0" fmla="*/ 63965 h 639651"/>
                <a:gd name="connsiteX1" fmla="*/ 63965 w 1981730"/>
                <a:gd name="connsiteY1" fmla="*/ 0 h 639651"/>
                <a:gd name="connsiteX2" fmla="*/ 1917765 w 1981730"/>
                <a:gd name="connsiteY2" fmla="*/ 0 h 639651"/>
                <a:gd name="connsiteX3" fmla="*/ 1981730 w 1981730"/>
                <a:gd name="connsiteY3" fmla="*/ 63965 h 639651"/>
                <a:gd name="connsiteX4" fmla="*/ 1981730 w 1981730"/>
                <a:gd name="connsiteY4" fmla="*/ 575686 h 639651"/>
                <a:gd name="connsiteX5" fmla="*/ 1917765 w 1981730"/>
                <a:gd name="connsiteY5" fmla="*/ 639651 h 639651"/>
                <a:gd name="connsiteX6" fmla="*/ 63965 w 1981730"/>
                <a:gd name="connsiteY6" fmla="*/ 639651 h 639651"/>
                <a:gd name="connsiteX7" fmla="*/ 0 w 1981730"/>
                <a:gd name="connsiteY7" fmla="*/ 575686 h 639651"/>
                <a:gd name="connsiteX8" fmla="*/ 0 w 1981730"/>
                <a:gd name="connsiteY8" fmla="*/ 63965 h 63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1730" h="639651">
                  <a:moveTo>
                    <a:pt x="0" y="63965"/>
                  </a:moveTo>
                  <a:cubicBezTo>
                    <a:pt x="0" y="28638"/>
                    <a:pt x="28638" y="0"/>
                    <a:pt x="63965" y="0"/>
                  </a:cubicBezTo>
                  <a:lnTo>
                    <a:pt x="1917765" y="0"/>
                  </a:lnTo>
                  <a:cubicBezTo>
                    <a:pt x="1953092" y="0"/>
                    <a:pt x="1981730" y="28638"/>
                    <a:pt x="1981730" y="63965"/>
                  </a:cubicBezTo>
                  <a:lnTo>
                    <a:pt x="1981730" y="575686"/>
                  </a:lnTo>
                  <a:cubicBezTo>
                    <a:pt x="1981730" y="611013"/>
                    <a:pt x="1953092" y="639651"/>
                    <a:pt x="1917765" y="639651"/>
                  </a:cubicBezTo>
                  <a:lnTo>
                    <a:pt x="63965" y="639651"/>
                  </a:lnTo>
                  <a:cubicBezTo>
                    <a:pt x="28638" y="639651"/>
                    <a:pt x="0" y="611013"/>
                    <a:pt x="0" y="575686"/>
                  </a:cubicBezTo>
                  <a:lnTo>
                    <a:pt x="0" y="63965"/>
                  </a:lnTo>
                  <a:close/>
                </a:path>
              </a:pathLst>
            </a:custGeom>
            <a:solidFill>
              <a:schemeClr val="accent5"/>
            </a:solidFill>
            <a:ln w="12700">
              <a:solidFill>
                <a:schemeClr val="bg2"/>
              </a:solidFill>
            </a:ln>
          </p:spPr>
          <p:style>
            <a:lnRef idx="2">
              <a:schemeClr val="lt1">
                <a:hueOff val="0"/>
                <a:satOff val="0"/>
                <a:lumOff val="0"/>
                <a:alphaOff val="0"/>
              </a:schemeClr>
            </a:lnRef>
            <a:fillRef idx="1">
              <a:scrgbClr r="0" g="0" b="0"/>
            </a:fillRef>
            <a:effectRef idx="0">
              <a:schemeClr val="accent3">
                <a:shade val="80000"/>
                <a:hueOff val="0"/>
                <a:satOff val="0"/>
                <a:lumOff val="0"/>
                <a:alphaOff val="0"/>
              </a:schemeClr>
            </a:effectRef>
            <a:fontRef idx="minor">
              <a:schemeClr val="lt1"/>
            </a:fontRef>
          </p:style>
          <p:txBody>
            <a:bodyPr spcFirstLastPara="0" vert="horz" wrap="square" lIns="25720" tIns="25720" rIns="25720" bIns="25720" numCol="1" spcCol="1270" anchor="ctr" anchorCtr="0">
              <a:noAutofit/>
            </a:bodyPr>
            <a:lstStyle/>
            <a:p>
              <a:pPr marL="0" lvl="0" indent="0" algn="ctr" defTabSz="466725">
                <a:lnSpc>
                  <a:spcPct val="90000"/>
                </a:lnSpc>
                <a:spcBef>
                  <a:spcPct val="0"/>
                </a:spcBef>
                <a:spcAft>
                  <a:spcPct val="35000"/>
                </a:spcAft>
                <a:buNone/>
              </a:pPr>
              <a:r>
                <a:rPr lang="en-GB" sz="1100" kern="1200"/>
                <a:t>Capacity and data sharing</a:t>
              </a:r>
            </a:p>
          </p:txBody>
        </p:sp>
        <p:sp>
          <p:nvSpPr>
            <p:cNvPr id="28" name="Freeform: Shape 27">
              <a:extLst>
                <a:ext uri="{FF2B5EF4-FFF2-40B4-BE49-F238E27FC236}">
                  <a16:creationId xmlns:a16="http://schemas.microsoft.com/office/drawing/2014/main" id="{E84B1691-37A6-C94A-44D5-32514E15F3E6}"/>
                </a:ext>
              </a:extLst>
            </p:cNvPr>
            <p:cNvSpPr/>
            <p:nvPr/>
          </p:nvSpPr>
          <p:spPr>
            <a:xfrm>
              <a:off x="2610049" y="3350228"/>
              <a:ext cx="2498655" cy="396000"/>
            </a:xfrm>
            <a:custGeom>
              <a:avLst/>
              <a:gdLst>
                <a:gd name="connsiteX0" fmla="*/ 0 w 1980617"/>
                <a:gd name="connsiteY0" fmla="*/ 63965 h 639651"/>
                <a:gd name="connsiteX1" fmla="*/ 63965 w 1980617"/>
                <a:gd name="connsiteY1" fmla="*/ 0 h 639651"/>
                <a:gd name="connsiteX2" fmla="*/ 1916652 w 1980617"/>
                <a:gd name="connsiteY2" fmla="*/ 0 h 639651"/>
                <a:gd name="connsiteX3" fmla="*/ 1980617 w 1980617"/>
                <a:gd name="connsiteY3" fmla="*/ 63965 h 639651"/>
                <a:gd name="connsiteX4" fmla="*/ 1980617 w 1980617"/>
                <a:gd name="connsiteY4" fmla="*/ 575686 h 639651"/>
                <a:gd name="connsiteX5" fmla="*/ 1916652 w 1980617"/>
                <a:gd name="connsiteY5" fmla="*/ 639651 h 639651"/>
                <a:gd name="connsiteX6" fmla="*/ 63965 w 1980617"/>
                <a:gd name="connsiteY6" fmla="*/ 639651 h 639651"/>
                <a:gd name="connsiteX7" fmla="*/ 0 w 1980617"/>
                <a:gd name="connsiteY7" fmla="*/ 575686 h 639651"/>
                <a:gd name="connsiteX8" fmla="*/ 0 w 1980617"/>
                <a:gd name="connsiteY8" fmla="*/ 63965 h 63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0617" h="639651">
                  <a:moveTo>
                    <a:pt x="0" y="63965"/>
                  </a:moveTo>
                  <a:cubicBezTo>
                    <a:pt x="0" y="28638"/>
                    <a:pt x="28638" y="0"/>
                    <a:pt x="63965" y="0"/>
                  </a:cubicBezTo>
                  <a:lnTo>
                    <a:pt x="1916652" y="0"/>
                  </a:lnTo>
                  <a:cubicBezTo>
                    <a:pt x="1951979" y="0"/>
                    <a:pt x="1980617" y="28638"/>
                    <a:pt x="1980617" y="63965"/>
                  </a:cubicBezTo>
                  <a:lnTo>
                    <a:pt x="1980617" y="575686"/>
                  </a:lnTo>
                  <a:cubicBezTo>
                    <a:pt x="1980617" y="611013"/>
                    <a:pt x="1951979" y="639651"/>
                    <a:pt x="1916652" y="639651"/>
                  </a:cubicBezTo>
                  <a:lnTo>
                    <a:pt x="63965" y="639651"/>
                  </a:lnTo>
                  <a:cubicBezTo>
                    <a:pt x="28638" y="639651"/>
                    <a:pt x="0" y="611013"/>
                    <a:pt x="0" y="575686"/>
                  </a:cubicBezTo>
                  <a:lnTo>
                    <a:pt x="0" y="63965"/>
                  </a:lnTo>
                  <a:close/>
                </a:path>
              </a:pathLst>
            </a:custGeom>
            <a:ln w="12700">
              <a:solidFill>
                <a:schemeClr val="bg2"/>
              </a:solidFill>
            </a:ln>
          </p:spPr>
          <p:style>
            <a:lnRef idx="2">
              <a:schemeClr val="lt1">
                <a:hueOff val="0"/>
                <a:satOff val="0"/>
                <a:lumOff val="0"/>
                <a:alphaOff val="0"/>
              </a:schemeClr>
            </a:lnRef>
            <a:fillRef idx="1">
              <a:schemeClr val="accent3">
                <a:shade val="80000"/>
                <a:hueOff val="0"/>
                <a:satOff val="0"/>
                <a:lumOff val="0"/>
                <a:alphaOff val="0"/>
              </a:schemeClr>
            </a:fillRef>
            <a:effectRef idx="0">
              <a:schemeClr val="accent3">
                <a:shade val="80000"/>
                <a:hueOff val="0"/>
                <a:satOff val="0"/>
                <a:lumOff val="0"/>
                <a:alphaOff val="0"/>
              </a:schemeClr>
            </a:effectRef>
            <a:fontRef idx="minor">
              <a:schemeClr val="lt1"/>
            </a:fontRef>
          </p:style>
          <p:txBody>
            <a:bodyPr spcFirstLastPara="0" vert="horz" wrap="square" lIns="25720" tIns="25720" rIns="25720" bIns="25720" numCol="1" spcCol="1270" anchor="ctr" anchorCtr="0">
              <a:noAutofit/>
            </a:bodyPr>
            <a:lstStyle/>
            <a:p>
              <a:pPr lvl="0" algn="ctr" defTabSz="466725">
                <a:lnSpc>
                  <a:spcPct val="90000"/>
                </a:lnSpc>
                <a:spcBef>
                  <a:spcPct val="0"/>
                </a:spcBef>
                <a:spcAft>
                  <a:spcPct val="35000"/>
                </a:spcAft>
              </a:pPr>
              <a:r>
                <a:rPr lang="en-GB" sz="1100"/>
                <a:t>Aligned placemaking framework</a:t>
              </a:r>
              <a:endParaRPr lang="en-GB" sz="1100" kern="1200"/>
            </a:p>
          </p:txBody>
        </p:sp>
        <p:sp>
          <p:nvSpPr>
            <p:cNvPr id="29" name="Left Brace 28">
              <a:extLst>
                <a:ext uri="{FF2B5EF4-FFF2-40B4-BE49-F238E27FC236}">
                  <a16:creationId xmlns:a16="http://schemas.microsoft.com/office/drawing/2014/main" id="{2A52821A-FB4C-C1FC-911D-C59683AA9184}"/>
                </a:ext>
              </a:extLst>
            </p:cNvPr>
            <p:cNvSpPr/>
            <p:nvPr/>
          </p:nvSpPr>
          <p:spPr>
            <a:xfrm>
              <a:off x="5191170" y="2587131"/>
              <a:ext cx="487265" cy="1363520"/>
            </a:xfrm>
            <a:prstGeom prst="leftBrace">
              <a:avLst>
                <a:gd name="adj1" fmla="val 38444"/>
                <a:gd name="adj2" fmla="val 53493"/>
              </a:avLst>
            </a:prstGeom>
            <a:ln w="190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p>
          </p:txBody>
        </p:sp>
        <p:sp>
          <p:nvSpPr>
            <p:cNvPr id="31" name="Left Brace 30">
              <a:extLst>
                <a:ext uri="{FF2B5EF4-FFF2-40B4-BE49-F238E27FC236}">
                  <a16:creationId xmlns:a16="http://schemas.microsoft.com/office/drawing/2014/main" id="{96CA907F-D0A7-64BF-006E-A074DB718611}"/>
                </a:ext>
              </a:extLst>
            </p:cNvPr>
            <p:cNvSpPr/>
            <p:nvPr/>
          </p:nvSpPr>
          <p:spPr>
            <a:xfrm>
              <a:off x="5191169" y="4164196"/>
              <a:ext cx="487265" cy="2042325"/>
            </a:xfrm>
            <a:prstGeom prst="leftBrace">
              <a:avLst>
                <a:gd name="adj1" fmla="val 38444"/>
                <a:gd name="adj2" fmla="val 49762"/>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p>
          </p:txBody>
        </p:sp>
        <p:sp>
          <p:nvSpPr>
            <p:cNvPr id="33" name="Left Brace 32">
              <a:extLst>
                <a:ext uri="{FF2B5EF4-FFF2-40B4-BE49-F238E27FC236}">
                  <a16:creationId xmlns:a16="http://schemas.microsoft.com/office/drawing/2014/main" id="{6832785A-7E35-840F-FA2C-25370F11A88F}"/>
                </a:ext>
              </a:extLst>
            </p:cNvPr>
            <p:cNvSpPr/>
            <p:nvPr/>
          </p:nvSpPr>
          <p:spPr>
            <a:xfrm>
              <a:off x="5194272" y="1147049"/>
              <a:ext cx="487265" cy="1207251"/>
            </a:xfrm>
            <a:prstGeom prst="leftBrace">
              <a:avLst>
                <a:gd name="adj1" fmla="val 38444"/>
                <a:gd name="adj2" fmla="val 49762"/>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p>
          </p:txBody>
        </p:sp>
        <p:sp>
          <p:nvSpPr>
            <p:cNvPr id="63" name="Rectangle: Rounded Corners 62">
              <a:extLst>
                <a:ext uri="{FF2B5EF4-FFF2-40B4-BE49-F238E27FC236}">
                  <a16:creationId xmlns:a16="http://schemas.microsoft.com/office/drawing/2014/main" id="{153F5AB3-ED4B-17CD-5419-F9A40AFEAA8C}"/>
                </a:ext>
              </a:extLst>
            </p:cNvPr>
            <p:cNvSpPr/>
            <p:nvPr/>
          </p:nvSpPr>
          <p:spPr>
            <a:xfrm>
              <a:off x="10593723" y="1136857"/>
              <a:ext cx="779285" cy="4976833"/>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GB" b="1">
                  <a:solidFill>
                    <a:schemeClr val="tx1"/>
                  </a:solidFill>
                </a:rPr>
                <a:t>Monitoring and evaluation</a:t>
              </a:r>
            </a:p>
          </p:txBody>
        </p:sp>
        <p:sp>
          <p:nvSpPr>
            <p:cNvPr id="20" name="Rectangle: Rounded Corners 4">
              <a:extLst>
                <a:ext uri="{FF2B5EF4-FFF2-40B4-BE49-F238E27FC236}">
                  <a16:creationId xmlns:a16="http://schemas.microsoft.com/office/drawing/2014/main" id="{58A5F053-B085-15C2-F060-01806990CC0B}"/>
                </a:ext>
              </a:extLst>
            </p:cNvPr>
            <p:cNvSpPr txBox="1"/>
            <p:nvPr/>
          </p:nvSpPr>
          <p:spPr>
            <a:xfrm>
              <a:off x="8254077" y="4164196"/>
              <a:ext cx="2104410" cy="2042326"/>
            </a:xfrm>
            <a:prstGeom prst="roundRect">
              <a:avLst>
                <a:gd name="adj" fmla="val 8894"/>
              </a:avLst>
            </a:prstGeom>
            <a:solidFill>
              <a:schemeClr val="accent2">
                <a:lumMod val="60000"/>
                <a:lumOff val="40000"/>
              </a:schemeClr>
            </a:solidFill>
            <a:ln w="19050">
              <a:solidFill>
                <a:schemeClr val="accent2"/>
              </a:solidFill>
            </a:ln>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174625" indent="-87313">
                <a:buFont typeface="Arial" panose="020B0604020202020204" pitchFamily="34" charset="0"/>
                <a:buChar char="•"/>
              </a:pPr>
              <a:r>
                <a:rPr lang="en-GB" sz="900"/>
                <a:t>Improved educational attainment</a:t>
              </a:r>
            </a:p>
            <a:p>
              <a:pPr marL="174625" indent="-87313">
                <a:buFont typeface="Arial" panose="020B0604020202020204" pitchFamily="34" charset="0"/>
                <a:buChar char="•"/>
              </a:pPr>
              <a:r>
                <a:rPr lang="en-GB" sz="900"/>
                <a:t>Reduced unemployment – especially youth unemployment</a:t>
              </a:r>
            </a:p>
            <a:p>
              <a:pPr marL="174625" indent="-87313">
                <a:buFont typeface="Arial" panose="020B0604020202020204" pitchFamily="34" charset="0"/>
                <a:buChar char="•"/>
              </a:pPr>
              <a:r>
                <a:rPr lang="en-GB" sz="900"/>
                <a:t>Reduced economic inactivity</a:t>
              </a:r>
            </a:p>
            <a:p>
              <a:pPr marL="174625" indent="-87313">
                <a:buFont typeface="Arial" panose="020B0604020202020204" pitchFamily="34" charset="0"/>
                <a:buChar char="•"/>
              </a:pPr>
              <a:r>
                <a:rPr lang="en-GB" sz="900"/>
                <a:t>Better health outcomes </a:t>
              </a:r>
            </a:p>
            <a:p>
              <a:pPr marL="174625" indent="-87313">
                <a:buFont typeface="Arial" panose="020B0604020202020204" pitchFamily="34" charset="0"/>
                <a:buChar char="•"/>
              </a:pPr>
              <a:r>
                <a:rPr lang="en-GB" sz="900"/>
                <a:t>Improved physical and mental health</a:t>
              </a:r>
            </a:p>
            <a:p>
              <a:pPr marL="174625" indent="-87313">
                <a:buFont typeface="Arial" panose="020B0604020202020204" pitchFamily="34" charset="0"/>
                <a:buChar char="•"/>
              </a:pPr>
              <a:r>
                <a:rPr lang="en-GB" sz="900"/>
                <a:t>Reduced maternal and infant mortality rates</a:t>
              </a:r>
            </a:p>
            <a:p>
              <a:pPr marL="174625" indent="-87313">
                <a:buFont typeface="Arial" panose="020B0604020202020204" pitchFamily="34" charset="0"/>
                <a:buChar char="•"/>
              </a:pPr>
              <a:r>
                <a:rPr lang="en-GB" sz="900"/>
                <a:t>Decrease in poverty indicators – foodbank use, in-work UC claimants, earning below RLW</a:t>
              </a:r>
            </a:p>
          </p:txBody>
        </p:sp>
        <p:sp>
          <p:nvSpPr>
            <p:cNvPr id="21" name="Rectangle: Rounded Corners 4">
              <a:extLst>
                <a:ext uri="{FF2B5EF4-FFF2-40B4-BE49-F238E27FC236}">
                  <a16:creationId xmlns:a16="http://schemas.microsoft.com/office/drawing/2014/main" id="{61C92A2E-A2A1-0B7D-FEF2-44D93AF96935}"/>
                </a:ext>
              </a:extLst>
            </p:cNvPr>
            <p:cNvSpPr txBox="1"/>
            <p:nvPr/>
          </p:nvSpPr>
          <p:spPr>
            <a:xfrm>
              <a:off x="8254077" y="1151103"/>
              <a:ext cx="2104411" cy="1198961"/>
            </a:xfrm>
            <a:prstGeom prst="roundRect">
              <a:avLst>
                <a:gd name="adj" fmla="val 15294"/>
              </a:avLst>
            </a:prstGeom>
            <a:solidFill>
              <a:schemeClr val="accent5">
                <a:lumMod val="60000"/>
                <a:lumOff val="40000"/>
              </a:schemeClr>
            </a:solidFill>
            <a:ln w="19050">
              <a:solidFill>
                <a:schemeClr val="accent5"/>
              </a:solidFill>
            </a:ln>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174625" indent="-87313">
                <a:buFont typeface="Arial" panose="020B0604020202020204" pitchFamily="34" charset="0"/>
                <a:buChar char="•"/>
              </a:pPr>
              <a:r>
                <a:rPr lang="en-GB" sz="900"/>
                <a:t>High quality and consistent evidence work across EBNS</a:t>
              </a:r>
            </a:p>
            <a:p>
              <a:pPr marL="174625" indent="-87313">
                <a:buFont typeface="Arial" panose="020B0604020202020204" pitchFamily="34" charset="0"/>
                <a:buChar char="•"/>
              </a:pPr>
              <a:r>
                <a:rPr lang="en-GB" sz="900"/>
                <a:t>Ultimate value of public spending by increasing efficacy of services and intervention</a:t>
              </a:r>
            </a:p>
            <a:p>
              <a:pPr marL="174625" indent="-87313">
                <a:buFont typeface="Arial" panose="020B0604020202020204" pitchFamily="34" charset="0"/>
                <a:buChar char="•"/>
              </a:pPr>
              <a:r>
                <a:rPr lang="en-GB" sz="900"/>
                <a:t>Increased private sector investment in major employment sites</a:t>
              </a:r>
            </a:p>
          </p:txBody>
        </p:sp>
        <p:sp>
          <p:nvSpPr>
            <p:cNvPr id="22" name="Rectangle: Rounded Corners 4">
              <a:extLst>
                <a:ext uri="{FF2B5EF4-FFF2-40B4-BE49-F238E27FC236}">
                  <a16:creationId xmlns:a16="http://schemas.microsoft.com/office/drawing/2014/main" id="{38114B93-4489-D695-5CBE-BAF8FC3BD9A8}"/>
                </a:ext>
              </a:extLst>
            </p:cNvPr>
            <p:cNvSpPr txBox="1"/>
            <p:nvPr/>
          </p:nvSpPr>
          <p:spPr>
            <a:xfrm>
              <a:off x="8255482" y="2587131"/>
              <a:ext cx="2103745" cy="1358800"/>
            </a:xfrm>
            <a:prstGeom prst="roundRect">
              <a:avLst>
                <a:gd name="adj" fmla="val 11667"/>
              </a:avLst>
            </a:prstGeom>
            <a:solidFill>
              <a:schemeClr val="accent3">
                <a:lumMod val="40000"/>
                <a:lumOff val="60000"/>
              </a:schemeClr>
            </a:solidFill>
            <a:ln w="19050">
              <a:solidFill>
                <a:schemeClr val="accent3">
                  <a:lumMod val="60000"/>
                  <a:lumOff val="4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174625" indent="-87313">
                <a:buFont typeface="Arial" panose="020B0604020202020204" pitchFamily="34" charset="0"/>
                <a:buChar char="•"/>
              </a:pPr>
              <a:r>
                <a:rPr lang="en-GB" sz="900"/>
                <a:t>Improved access to employment and learning</a:t>
              </a:r>
            </a:p>
            <a:p>
              <a:pPr marL="174625" indent="-87313">
                <a:buFont typeface="Arial" panose="020B0604020202020204" pitchFamily="34" charset="0"/>
                <a:buChar char="•"/>
              </a:pPr>
              <a:r>
                <a:rPr lang="en-GB" sz="900"/>
                <a:t>Cleaner air and reduced carbon emissions,</a:t>
              </a:r>
            </a:p>
            <a:p>
              <a:pPr marL="174625" indent="-87313">
                <a:buFont typeface="Arial" panose="020B0604020202020204" pitchFamily="34" charset="0"/>
                <a:buChar char="•"/>
              </a:pPr>
              <a:r>
                <a:rPr lang="en-GB" sz="900"/>
                <a:t>Increased land values and economic growth</a:t>
              </a:r>
            </a:p>
            <a:p>
              <a:pPr marL="174625" indent="-87313">
                <a:buFont typeface="Arial" panose="020B0604020202020204" pitchFamily="34" charset="0"/>
                <a:buChar char="•"/>
              </a:pPr>
              <a:r>
                <a:rPr lang="en-GB" sz="900"/>
                <a:t>Access to quality green space</a:t>
              </a:r>
            </a:p>
            <a:p>
              <a:pPr marL="174625" indent="-87313">
                <a:buFont typeface="Arial" panose="020B0604020202020204" pitchFamily="34" charset="0"/>
                <a:buChar char="•"/>
              </a:pPr>
              <a:r>
                <a:rPr lang="en-GB" sz="900"/>
                <a:t>Carbon reduction</a:t>
              </a:r>
            </a:p>
            <a:p>
              <a:pPr marL="174625" indent="-87313">
                <a:buFont typeface="Arial" panose="020B0604020202020204" pitchFamily="34" charset="0"/>
                <a:buChar char="•"/>
              </a:pPr>
              <a:r>
                <a:rPr lang="en-GB" sz="900"/>
                <a:t>Bio-diversity gain / offset</a:t>
              </a:r>
            </a:p>
          </p:txBody>
        </p:sp>
        <p:cxnSp>
          <p:nvCxnSpPr>
            <p:cNvPr id="32" name="Straight Arrow Connector 31">
              <a:extLst>
                <a:ext uri="{FF2B5EF4-FFF2-40B4-BE49-F238E27FC236}">
                  <a16:creationId xmlns:a16="http://schemas.microsoft.com/office/drawing/2014/main" id="{31006EEA-9F6A-FA80-85DE-7AFC47D455E8}"/>
                </a:ext>
              </a:extLst>
            </p:cNvPr>
            <p:cNvCxnSpPr/>
            <p:nvPr/>
          </p:nvCxnSpPr>
          <p:spPr>
            <a:xfrm>
              <a:off x="7753605" y="5211088"/>
              <a:ext cx="5004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7259A20-EEEC-AD89-077C-61FD1B38DE09}"/>
                </a:ext>
              </a:extLst>
            </p:cNvPr>
            <p:cNvCxnSpPr/>
            <p:nvPr/>
          </p:nvCxnSpPr>
          <p:spPr>
            <a:xfrm>
              <a:off x="7753605" y="3340332"/>
              <a:ext cx="5004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C4AF7C0-D3A9-C654-967F-BB94D0DB9D1B}"/>
                </a:ext>
              </a:extLst>
            </p:cNvPr>
            <p:cNvCxnSpPr/>
            <p:nvPr/>
          </p:nvCxnSpPr>
          <p:spPr>
            <a:xfrm>
              <a:off x="7753605" y="1750583"/>
              <a:ext cx="5004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F8881D20-D979-D1F7-09D5-9F7539D5AE3B}"/>
              </a:ext>
            </a:extLst>
          </p:cNvPr>
          <p:cNvSpPr txBox="1"/>
          <p:nvPr/>
        </p:nvSpPr>
        <p:spPr>
          <a:xfrm>
            <a:off x="1032598" y="6028712"/>
            <a:ext cx="1559778" cy="338554"/>
          </a:xfrm>
          <a:prstGeom prst="rect">
            <a:avLst/>
          </a:prstGeom>
          <a:noFill/>
        </p:spPr>
        <p:txBody>
          <a:bodyPr wrap="square" rtlCol="0">
            <a:spAutoFit/>
          </a:bodyPr>
          <a:lstStyle/>
          <a:p>
            <a:pPr algn="ctr"/>
            <a:r>
              <a:rPr lang="en-GB" sz="1600" b="1">
                <a:solidFill>
                  <a:schemeClr val="tx2"/>
                </a:solidFill>
              </a:rPr>
              <a:t>Pillar</a:t>
            </a:r>
          </a:p>
        </p:txBody>
      </p:sp>
      <p:sp>
        <p:nvSpPr>
          <p:cNvPr id="38" name="TextBox 37">
            <a:extLst>
              <a:ext uri="{FF2B5EF4-FFF2-40B4-BE49-F238E27FC236}">
                <a16:creationId xmlns:a16="http://schemas.microsoft.com/office/drawing/2014/main" id="{3DD76097-78A7-42F0-7E4D-CA22E259EC44}"/>
              </a:ext>
            </a:extLst>
          </p:cNvPr>
          <p:cNvSpPr txBox="1"/>
          <p:nvPr/>
        </p:nvSpPr>
        <p:spPr>
          <a:xfrm>
            <a:off x="3022063" y="6028712"/>
            <a:ext cx="2272184" cy="338554"/>
          </a:xfrm>
          <a:prstGeom prst="rect">
            <a:avLst/>
          </a:prstGeom>
          <a:noFill/>
        </p:spPr>
        <p:txBody>
          <a:bodyPr wrap="square" rtlCol="0">
            <a:spAutoFit/>
          </a:bodyPr>
          <a:lstStyle/>
          <a:p>
            <a:pPr algn="ctr"/>
            <a:r>
              <a:rPr lang="en-GB" sz="1600" b="1">
                <a:solidFill>
                  <a:schemeClr val="tx2"/>
                </a:solidFill>
              </a:rPr>
              <a:t>Delivery mechanisms</a:t>
            </a:r>
          </a:p>
        </p:txBody>
      </p:sp>
      <p:sp>
        <p:nvSpPr>
          <p:cNvPr id="40" name="TextBox 39">
            <a:extLst>
              <a:ext uri="{FF2B5EF4-FFF2-40B4-BE49-F238E27FC236}">
                <a16:creationId xmlns:a16="http://schemas.microsoft.com/office/drawing/2014/main" id="{B78368DF-3572-ED9B-4BDC-E6291E419AEF}"/>
              </a:ext>
            </a:extLst>
          </p:cNvPr>
          <p:cNvSpPr txBox="1"/>
          <p:nvPr/>
        </p:nvSpPr>
        <p:spPr>
          <a:xfrm>
            <a:off x="5935457" y="6028712"/>
            <a:ext cx="1411639" cy="338554"/>
          </a:xfrm>
          <a:prstGeom prst="rect">
            <a:avLst/>
          </a:prstGeom>
          <a:noFill/>
        </p:spPr>
        <p:txBody>
          <a:bodyPr wrap="square" rtlCol="0">
            <a:spAutoFit/>
          </a:bodyPr>
          <a:lstStyle/>
          <a:p>
            <a:pPr algn="ctr"/>
            <a:r>
              <a:rPr lang="en-GB" sz="1600" b="1">
                <a:solidFill>
                  <a:schemeClr val="tx2"/>
                </a:solidFill>
              </a:rPr>
              <a:t>Outputs</a:t>
            </a:r>
          </a:p>
        </p:txBody>
      </p:sp>
      <p:sp>
        <p:nvSpPr>
          <p:cNvPr id="41" name="TextBox 40">
            <a:extLst>
              <a:ext uri="{FF2B5EF4-FFF2-40B4-BE49-F238E27FC236}">
                <a16:creationId xmlns:a16="http://schemas.microsoft.com/office/drawing/2014/main" id="{74520F1A-12B1-5422-533F-D9A4AA17860C}"/>
              </a:ext>
            </a:extLst>
          </p:cNvPr>
          <p:cNvSpPr txBox="1"/>
          <p:nvPr/>
        </p:nvSpPr>
        <p:spPr>
          <a:xfrm>
            <a:off x="8631372" y="6028712"/>
            <a:ext cx="1411639" cy="338554"/>
          </a:xfrm>
          <a:prstGeom prst="rect">
            <a:avLst/>
          </a:prstGeom>
          <a:noFill/>
        </p:spPr>
        <p:txBody>
          <a:bodyPr wrap="square" rtlCol="0">
            <a:spAutoFit/>
          </a:bodyPr>
          <a:lstStyle/>
          <a:p>
            <a:pPr algn="ctr"/>
            <a:r>
              <a:rPr lang="en-GB" sz="1600" b="1">
                <a:solidFill>
                  <a:schemeClr val="tx2"/>
                </a:solidFill>
              </a:rPr>
              <a:t>Outcomes</a:t>
            </a:r>
          </a:p>
        </p:txBody>
      </p:sp>
    </p:spTree>
    <p:extLst>
      <p:ext uri="{BB962C8B-B14F-4D97-AF65-F5344CB8AC3E}">
        <p14:creationId xmlns:p14="http://schemas.microsoft.com/office/powerpoint/2010/main" val="1227613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Birmingham_City_Council___corp_template_updated_Jan_2018 16x9">
  <a:themeElements>
    <a:clrScheme name="Custom 1">
      <a:dk1>
        <a:sysClr val="windowText" lastClr="000000"/>
      </a:dk1>
      <a:lt1>
        <a:sysClr val="window" lastClr="FFFFFF"/>
      </a:lt1>
      <a:dk2>
        <a:srgbClr val="7F7F7F"/>
      </a:dk2>
      <a:lt2>
        <a:srgbClr val="FFFFFF"/>
      </a:lt2>
      <a:accent1>
        <a:srgbClr val="000099"/>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A7076A04CA0A4184AD3A662684124C" ma:contentTypeVersion="13" ma:contentTypeDescription="Create a new document." ma:contentTypeScope="" ma:versionID="189e4ce2f10398e48bad932c14e9313f">
  <xsd:schema xmlns:xsd="http://www.w3.org/2001/XMLSchema" xmlns:xs="http://www.w3.org/2001/XMLSchema" xmlns:p="http://schemas.microsoft.com/office/2006/metadata/properties" xmlns:ns2="680da874-8b34-4443-9cc8-ee05bb8ec31e" xmlns:ns3="c6ce8292-3e1d-445e-a7b3-16e7ea891b61" targetNamespace="http://schemas.microsoft.com/office/2006/metadata/properties" ma:root="true" ma:fieldsID="3b0e9275d623ecf50a8e0292a298a0fe" ns2:_="" ns3:_="">
    <xsd:import namespace="680da874-8b34-4443-9cc8-ee05bb8ec31e"/>
    <xsd:import namespace="c6ce8292-3e1d-445e-a7b3-16e7ea891b6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0da874-8b34-4443-9cc8-ee05bb8ec3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e383a25-59b7-4832-aab6-d6494e285e02"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ce8292-3e1d-445e-a7b3-16e7ea891b6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790cdda9-8eea-4de4-8a2f-8b39bda43df6}" ma:internalName="TaxCatchAll" ma:showField="CatchAllData" ma:web="c6ce8292-3e1d-445e-a7b3-16e7ea891b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6ce8292-3e1d-445e-a7b3-16e7ea891b61">
      <UserInfo>
        <DisplayName>NT Service\spsearch</DisplayName>
        <AccountId>10</AccountId>
        <AccountType/>
      </UserInfo>
      <UserInfo>
        <DisplayName>Ruairidh Jackson | Start Advisory</DisplayName>
        <AccountId>12</AccountId>
        <AccountType/>
      </UserInfo>
      <UserInfo>
        <DisplayName>Birmingham Renewal Model Owners</DisplayName>
        <AccountId>6</AccountId>
        <AccountType/>
      </UserInfo>
      <UserInfo>
        <DisplayName>James Gilmour</DisplayName>
        <AccountId>38</AccountId>
        <AccountType/>
      </UserInfo>
      <UserInfo>
        <DisplayName>Patrick White</DisplayName>
        <AccountId>18</AccountId>
        <AccountType/>
      </UserInfo>
      <UserInfo>
        <DisplayName>Nathan Wallwork</DisplayName>
        <AccountId>24</AccountId>
        <AccountType/>
      </UserInfo>
      <UserInfo>
        <DisplayName>Eleanor Springer</DisplayName>
        <AccountId>9</AccountId>
        <AccountType/>
      </UserInfo>
    </SharedWithUsers>
    <lcf76f155ced4ddcb4097134ff3c332f xmlns="680da874-8b34-4443-9cc8-ee05bb8ec31e">
      <Terms xmlns="http://schemas.microsoft.com/office/infopath/2007/PartnerControls"/>
    </lcf76f155ced4ddcb4097134ff3c332f>
    <TaxCatchAll xmlns="c6ce8292-3e1d-445e-a7b3-16e7ea891b6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699ECF-744E-4708-B559-84BC991AA6FA}">
  <ds:schemaRefs>
    <ds:schemaRef ds:uri="680da874-8b34-4443-9cc8-ee05bb8ec31e"/>
    <ds:schemaRef ds:uri="c6ce8292-3e1d-445e-a7b3-16e7ea891b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ECA5652-A993-4BAC-B5E8-6F116E4903FB}">
  <ds:schemaRefs>
    <ds:schemaRef ds:uri="680da874-8b34-4443-9cc8-ee05bb8ec31e"/>
    <ds:schemaRef ds:uri="c6ce8292-3e1d-445e-a7b3-16e7ea891b6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EEBA76C-F5BD-4D37-8EF6-19B475B0FC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TotalTime>
  <Words>2449</Words>
  <Application>Microsoft Office PowerPoint</Application>
  <PresentationFormat>Widescreen</PresentationFormat>
  <Paragraphs>135</Paragraphs>
  <Slides>11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Nova</vt:lpstr>
      <vt:lpstr>Arial Nova Light</vt:lpstr>
      <vt:lpstr>Calibri</vt:lpstr>
      <vt:lpstr>Wingdings</vt:lpstr>
      <vt:lpstr>Birmingham_City_Council___corp_template_updated_Jan_2018 16x9</vt:lpstr>
      <vt:lpstr>East Birmingham &amp; North Solihull  Levelling Up Zone briefing  July 18 2023</vt:lpstr>
      <vt:lpstr>Background</vt:lpstr>
      <vt:lpstr>Investment Zones in more detail</vt:lpstr>
      <vt:lpstr>Investment Zones in more detail</vt:lpstr>
      <vt:lpstr>Levelling Up Zones (aka Growth Zones)</vt:lpstr>
      <vt:lpstr>Purpose</vt:lpstr>
      <vt:lpstr>PowerPoint Presentation</vt:lpstr>
      <vt:lpstr>PowerPoint Presentation</vt:lpstr>
      <vt:lpstr>A new co-ordinated approach</vt:lpstr>
      <vt:lpstr>Regeneration investment</vt:lpstr>
      <vt:lpstr>Regeneration – site principles</vt:lpstr>
    </vt:vector>
  </TitlesOfParts>
  <Company>Birmingham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Colin Smith</dc:creator>
  <cp:lastModifiedBy>WATKINS, Connor</cp:lastModifiedBy>
  <cp:revision>3</cp:revision>
  <cp:lastPrinted>2022-10-11T14:23:53Z</cp:lastPrinted>
  <dcterms:created xsi:type="dcterms:W3CDTF">2021-09-30T11:10:40Z</dcterms:created>
  <dcterms:modified xsi:type="dcterms:W3CDTF">2023-10-30T15:35:45Z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0x01010066A7076A04CA0A4184AD3A662684124C</vt:lpwstr>
  </property>
  <property fmtid="{D5CDD505-2E9C-101B-9397-08002B2CF9AE}" pid="3" name="SharedWithUsers">
    <vt:lpwstr>46;#Jake Sumner;#51;#Tony Smith</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y fmtid="{D5CDD505-2E9C-101B-9397-08002B2CF9AE}" pid="11" name="MSIP_Label_a17471b1-27ab-4640-9264-e69a67407ca3_Enabled">
    <vt:lpwstr>true</vt:lpwstr>
  </property>
  <property fmtid="{D5CDD505-2E9C-101B-9397-08002B2CF9AE}" pid="12" name="MSIP_Label_a17471b1-27ab-4640-9264-e69a67407ca3_SetDate">
    <vt:lpwstr>2023-08-09T12:15:08Z</vt:lpwstr>
  </property>
  <property fmtid="{D5CDD505-2E9C-101B-9397-08002B2CF9AE}" pid="13" name="MSIP_Label_a17471b1-27ab-4640-9264-e69a67407ca3_Method">
    <vt:lpwstr>Standard</vt:lpwstr>
  </property>
  <property fmtid="{D5CDD505-2E9C-101B-9397-08002B2CF9AE}" pid="14" name="MSIP_Label_a17471b1-27ab-4640-9264-e69a67407ca3_Name">
    <vt:lpwstr>BCC - OFFICIAL</vt:lpwstr>
  </property>
  <property fmtid="{D5CDD505-2E9C-101B-9397-08002B2CF9AE}" pid="15" name="MSIP_Label_a17471b1-27ab-4640-9264-e69a67407ca3_SiteId">
    <vt:lpwstr>699ace67-d2e4-4bcd-b303-d2bbe2b9bbf1</vt:lpwstr>
  </property>
  <property fmtid="{D5CDD505-2E9C-101B-9397-08002B2CF9AE}" pid="16" name="MSIP_Label_a17471b1-27ab-4640-9264-e69a67407ca3_ActionId">
    <vt:lpwstr>4154c3bc-4255-4ed0-8452-b629e42ce695</vt:lpwstr>
  </property>
  <property fmtid="{D5CDD505-2E9C-101B-9397-08002B2CF9AE}" pid="17" name="MSIP_Label_a17471b1-27ab-4640-9264-e69a67407ca3_ContentBits">
    <vt:lpwstr>2</vt:lpwstr>
  </property>
  <property fmtid="{D5CDD505-2E9C-101B-9397-08002B2CF9AE}" pid="18" name="ClassificationContentMarkingFooterLocations">
    <vt:lpwstr>Birmingham_City_Council___corp_template_updated_Jan_2018 16x9:5</vt:lpwstr>
  </property>
  <property fmtid="{D5CDD505-2E9C-101B-9397-08002B2CF9AE}" pid="19" name="ClassificationContentMarkingFooterText">
    <vt:lpwstr>OFFICIAL</vt:lpwstr>
  </property>
</Properties>
</file>